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99" r:id="rId2"/>
    <p:sldId id="256" r:id="rId3"/>
    <p:sldId id="257" r:id="rId4"/>
    <p:sldId id="291" r:id="rId5"/>
    <p:sldId id="258" r:id="rId6"/>
    <p:sldId id="259" r:id="rId7"/>
    <p:sldId id="260" r:id="rId8"/>
    <p:sldId id="261" r:id="rId9"/>
    <p:sldId id="262" r:id="rId10"/>
    <p:sldId id="292" r:id="rId11"/>
    <p:sldId id="263" r:id="rId12"/>
    <p:sldId id="264" r:id="rId13"/>
    <p:sldId id="265" r:id="rId14"/>
    <p:sldId id="266" r:id="rId15"/>
    <p:sldId id="293" r:id="rId16"/>
    <p:sldId id="267" r:id="rId17"/>
    <p:sldId id="268" r:id="rId18"/>
    <p:sldId id="269" r:id="rId19"/>
    <p:sldId id="270" r:id="rId20"/>
    <p:sldId id="271" r:id="rId21"/>
    <p:sldId id="272" r:id="rId22"/>
    <p:sldId id="294" r:id="rId23"/>
    <p:sldId id="274" r:id="rId24"/>
    <p:sldId id="275" r:id="rId25"/>
    <p:sldId id="288" r:id="rId26"/>
    <p:sldId id="295" r:id="rId27"/>
    <p:sldId id="297" r:id="rId28"/>
    <p:sldId id="280" r:id="rId29"/>
    <p:sldId id="296" r:id="rId30"/>
    <p:sldId id="284" r:id="rId31"/>
    <p:sldId id="285" r:id="rId32"/>
    <p:sldId id="286" r:id="rId33"/>
    <p:sldId id="29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1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2EA24-1A9F-1B70-D880-F23044F2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49B864-209E-E6F6-1A7E-C65AF214E4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46148-CEF9-1464-5C7D-F245DE180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E47E75-F8E1-D310-BF33-3C845C14A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2192A7-1BDD-493B-AFAE-DEA41946E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8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5B6C1-F13D-D50C-A3C4-30A2EF8B3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69FFAB-3FEC-A277-904A-AB00B2895F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450F5-BE3C-F1BC-0C7D-1CBBB2CF1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0D629E-6333-F077-AAFA-1ADBD3261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16A747-7BAD-7554-1147-8979022B4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29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4943A0-14D4-6BFE-0651-89BCF7A2A3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D3864-5DF5-3EE2-9878-7437B7DBA2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59296A-EBBD-194E-82B6-756AF9B7B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122BE9-8953-FB1D-1ED1-A51BCE556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3AFFDE-141A-429E-CCFB-4304F75FB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639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C2DE3-2BA0-E0BC-D25E-E725F3940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E08FE-61E2-E2E3-804D-8684E393A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229F2-0211-F96F-4B70-E1B1A56E9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1CA85-99F8-EF82-1BDB-0383116F1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E2359-B8C5-F930-F36B-4B44E51A9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181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01626-D88D-0D4D-C61F-306FE6B6E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197D94-0172-7F15-09EA-62908792C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A423E-C23E-0A91-6E89-54D670292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63312-EBE3-24AA-FD3B-C4166CFE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2DDE45-6DB0-8DB4-5020-C62E1965F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498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F4F9C-F880-2C15-D7F4-79D6F956B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E18F5-50E8-6FCD-CAEB-CB011198AD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CC7BDF-2CB6-1972-50C3-D7A9424217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37A4ED-7C28-1233-64BA-D9CA1B440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E4F519-8517-779E-D486-2F8A18EFC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175C09-DC7A-223A-4925-AE07368E3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53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18F78-5993-40A6-3F22-475EC2DA7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5E2B10-08C0-08E8-A52F-D2BB61534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44E88C-DECE-EA4E-2E44-B5FAF8C44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F77D69-17E3-936D-8112-80694FF574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3AB082-E5BC-04B4-1133-FAF9D80401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3701DB-E659-62FA-B497-F1AE0C3E3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F14812-B10B-0D5A-5D6D-D52428A1A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F1EBB7-CC74-A21B-3CEB-F0B3CED91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86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4F813-1512-DBFE-DC1E-574C8CC02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745A19-F2E5-80BC-041F-0EF762775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C5CA98-89CE-C921-3599-BF15D7D5E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237A67-0726-0689-FF74-2CE686D51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70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942D43-10BC-7421-7E9D-C8B30CC9B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95B1C8-A1DC-CF21-5247-86B6F6567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448F91-6AB9-15AF-A06C-03B37DE6C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995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8BB7D-298D-2B9E-BC95-9A276FCF4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99783-6036-B9DA-C2ED-C714C6A6F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7CCCB4-F923-7D63-15B1-60FED12A2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38E2C-C11A-7F73-68CB-BCE53A73A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FE277E-305F-8EFE-859F-AACB5E216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2AD2EA-7962-D1A9-5A22-E04556836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278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69A87-DB64-DB2B-4A8E-CDDDA6C22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3D7267-4F73-71A9-006D-B10EB20F2E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F4892F-2C00-F1DC-74AB-A4D39DFD8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0D0952-ACDA-C748-E458-1EBE25DE3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E7AE98-1786-BB60-4B2F-F1D4BA1B2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B87408-4A9A-B3E4-791E-CE84EBFA9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42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A9F91C-3D47-2D1E-17D8-84A1BC86F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9C355-6AFA-B233-71F3-FA939D8DA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3C20BF-1BC0-9553-BDB4-06D3C28A69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47596-64B5-460D-86B0-BB82E42184A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66E263-8D28-D28D-D0B1-E136D23C7D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212331-B948-7864-31FA-39D222264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4F1D0-3230-442C-9EBA-55BB7655F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72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0E8070-FA8F-8FC6-F2E7-E7B701E63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136" y="-418314"/>
            <a:ext cx="9530864" cy="403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30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19403" y="1430657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اهداف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19403" y="2537815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فرضیات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73629" y="3638902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تعريف واژه‏ها و اصطلاحات</a:t>
            </a:r>
          </a:p>
        </p:txBody>
      </p:sp>
    </p:spTree>
    <p:extLst>
      <p:ext uri="{BB962C8B-B14F-4D97-AF65-F5344CB8AC3E}">
        <p14:creationId xmlns:p14="http://schemas.microsoft.com/office/powerpoint/2010/main" val="141591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اهداف پژوهش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40872" y="1769203"/>
            <a:ext cx="8399543" cy="38678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ar-SA" sz="2667" b="1" dirty="0">
                <a:cs typeface="B Nazanin" pitchFamily="2" charset="-78"/>
              </a:rPr>
              <a:t>هدف اصلی</a:t>
            </a:r>
          </a:p>
          <a:p>
            <a:pPr algn="just" rtl="1"/>
            <a:r>
              <a:rPr lang="fa-IR" sz="2400" dirty="0">
                <a:solidFill>
                  <a:schemeClr val="bg1"/>
                </a:solidFill>
                <a:cs typeface="B Nazanin" pitchFamily="2" charset="-78"/>
              </a:rPr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algn="just" rtl="1"/>
            <a:endParaRPr lang="fa-IR" sz="2400" dirty="0">
              <a:cs typeface="B Nazanin" pitchFamily="2" charset="-78"/>
            </a:endParaRPr>
          </a:p>
          <a:p>
            <a:pPr algn="just" rtl="1"/>
            <a:r>
              <a:rPr lang="ar-SA" sz="2667" b="1" dirty="0">
                <a:cs typeface="B Nazanin" pitchFamily="2" charset="-78"/>
              </a:rPr>
              <a:t>اهداف فرعی</a:t>
            </a:r>
          </a:p>
          <a:p>
            <a:pPr algn="just" rtl="1"/>
            <a:r>
              <a:rPr lang="fa-IR" sz="2400" dirty="0">
                <a:solidFill>
                  <a:schemeClr val="bg1"/>
                </a:solidFill>
                <a:cs typeface="B Nazanin" pitchFamily="2" charset="-78"/>
              </a:rPr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algn="just" rtl="1"/>
            <a:endParaRPr lang="fa-IR" sz="2400" dirty="0">
              <a:cs typeface="B Nazanin" pitchFamily="2" charset="-78"/>
            </a:endParaRPr>
          </a:p>
          <a:p>
            <a:pPr algn="just" rtl="1"/>
            <a:r>
              <a:rPr lang="fa-IR" sz="2400" dirty="0">
                <a:solidFill>
                  <a:schemeClr val="bg1"/>
                </a:solidFill>
                <a:cs typeface="B Nazanin" pitchFamily="2" charset="-78"/>
              </a:rPr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  <a:endParaRPr 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547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فرضیات پژوهش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75164" y="1769203"/>
            <a:ext cx="7665252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8623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تعريف واژه‏ها و اصطلاحات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10690" y="1769203"/>
            <a:ext cx="7429725" cy="45704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solidFill>
                  <a:schemeClr val="bg1"/>
                </a:solidFill>
                <a:cs typeface="B Nazanin" pitchFamily="2" charset="-78"/>
              </a:rPr>
              <a:t>تعاریف مفهومی</a:t>
            </a:r>
          </a:p>
          <a:p>
            <a:pPr algn="just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599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تعريف واژه‏ها و اصطلاحات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66108" y="1769203"/>
            <a:ext cx="7374307" cy="43807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ar-SA" sz="2667" b="1" dirty="0">
                <a:cs typeface="B Nazanin" pitchFamily="2" charset="-78"/>
              </a:rPr>
              <a:t>تعاریف عملیاتی</a:t>
            </a:r>
          </a:p>
          <a:p>
            <a:pPr algn="just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829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19403" y="1430657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طرح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19403" y="2239489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متغیرهای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73629" y="3083426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جامعه آماری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69165" y="3939547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نمونه آماری و شیوه نمونه‌گیری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69165" y="4748379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ابزارهاي پژوهش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23392" y="5592317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روش تجزیه ‌و تحلیل داده ها</a:t>
            </a:r>
          </a:p>
        </p:txBody>
      </p:sp>
    </p:spTree>
    <p:extLst>
      <p:ext uri="{BB962C8B-B14F-4D97-AF65-F5344CB8AC3E}">
        <p14:creationId xmlns:p14="http://schemas.microsoft.com/office/powerpoint/2010/main" val="320267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2" grpId="0" animBg="1"/>
      <p:bldP spid="15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طرح پژوهش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84218" y="1769203"/>
            <a:ext cx="7956198" cy="39241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768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متغیرهای پژوهش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23308" y="1769203"/>
            <a:ext cx="6917107" cy="37862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67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667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10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جامعه آماری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17274" y="1769203"/>
            <a:ext cx="6723142" cy="44012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548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نمونه آماری و شیوه نمونه‌گیری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2582" y="1769203"/>
            <a:ext cx="6847834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7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0" y="839202"/>
            <a:ext cx="480053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600" dirty="0">
                <a:solidFill>
                  <a:schemeClr val="bg1"/>
                </a:solidFill>
                <a:cs typeface="B Titr" pitchFamily="2" charset="-78"/>
              </a:rPr>
              <a:t>عنوان 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33467" y="3429000"/>
            <a:ext cx="480053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600" dirty="0">
                <a:solidFill>
                  <a:schemeClr val="bg1"/>
                </a:solidFill>
                <a:cs typeface="B Titr" pitchFamily="2" charset="-78"/>
              </a:rPr>
              <a:t>استاد راهنما: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33468" y="5434023"/>
            <a:ext cx="480053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200" dirty="0">
                <a:solidFill>
                  <a:schemeClr val="bg1"/>
                </a:solidFill>
                <a:cs typeface="B Titr" pitchFamily="2" charset="-78"/>
              </a:rPr>
              <a:t>دانشجو:</a:t>
            </a:r>
          </a:p>
        </p:txBody>
      </p:sp>
    </p:spTree>
    <p:extLst>
      <p:ext uri="{BB962C8B-B14F-4D97-AF65-F5344CB8AC3E}">
        <p14:creationId xmlns:p14="http://schemas.microsoft.com/office/powerpoint/2010/main" val="3616665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ابزارهاي پژوهش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10690" y="1769203"/>
            <a:ext cx="7429725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495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روش تجزیه ‌و تحلیل داده ها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41964" y="1769203"/>
            <a:ext cx="6598452" cy="44012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888792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19403" y="1430657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اطلاعات دموگرافیک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19403" y="2239489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یافته‌های توصیفی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73629" y="3083426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استنباط آماری (بررسی فرضیه‌ها)</a:t>
            </a:r>
          </a:p>
        </p:txBody>
      </p:sp>
    </p:spTree>
    <p:extLst>
      <p:ext uri="{BB962C8B-B14F-4D97-AF65-F5344CB8AC3E}">
        <p14:creationId xmlns:p14="http://schemas.microsoft.com/office/powerpoint/2010/main" val="66467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اطلاعات دموگرافیک</a:t>
            </a:r>
          </a:p>
        </p:txBody>
      </p:sp>
      <p:sp>
        <p:nvSpPr>
          <p:cNvPr id="5" name="Rectangle 4"/>
          <p:cNvSpPr/>
          <p:nvPr/>
        </p:nvSpPr>
        <p:spPr>
          <a:xfrm>
            <a:off x="2812472" y="1693314"/>
            <a:ext cx="702794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023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یافته‌های توصیفی</a:t>
            </a:r>
          </a:p>
        </p:txBody>
      </p:sp>
      <p:sp>
        <p:nvSpPr>
          <p:cNvPr id="5" name="Rectangle 4"/>
          <p:cNvSpPr/>
          <p:nvPr/>
        </p:nvSpPr>
        <p:spPr>
          <a:xfrm>
            <a:off x="3006436" y="1792986"/>
            <a:ext cx="68339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342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استنباط آماری (بررسی فرضیه‌ها)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43339" y="1728983"/>
            <a:ext cx="9601067" cy="35586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ar-SA" sz="2400" b="1" dirty="0">
                <a:cs typeface="B Nazanin" pitchFamily="2" charset="-78"/>
              </a:rPr>
              <a:t>فرضیه یکم:</a:t>
            </a:r>
            <a:r>
              <a:rPr lang="fa-IR" sz="2400" dirty="0">
                <a:cs typeface="B Nazanin" pitchFamily="2" charset="-78"/>
              </a:rPr>
              <a:t>................................................................................................</a:t>
            </a:r>
            <a:r>
              <a:rPr lang="ar-SA" sz="2400" b="1" dirty="0">
                <a:cs typeface="B Nazanin" pitchFamily="2" charset="-78"/>
              </a:rPr>
              <a:t>.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11927" y="2084853"/>
            <a:ext cx="783247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sz="2800" dirty="0">
              <a:solidFill>
                <a:schemeClr val="bg1"/>
              </a:solidFill>
              <a:cs typeface="B Nazanin" pitchFamily="2" charset="-78"/>
            </a:endParaRPr>
          </a:p>
          <a:p>
            <a:pPr algn="just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307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19403" y="1430657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خلاصه 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19403" y="2239489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بحث و نتیجه‌گیری در یافته‌های پژوهش</a:t>
            </a:r>
          </a:p>
        </p:txBody>
      </p:sp>
    </p:spTree>
    <p:extLst>
      <p:ext uri="{BB962C8B-B14F-4D97-AF65-F5344CB8AC3E}">
        <p14:creationId xmlns:p14="http://schemas.microsoft.com/office/powerpoint/2010/main" val="45443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خلاصه یافته های پژوهش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649614"/>
              </p:ext>
            </p:extLst>
          </p:nvPr>
        </p:nvGraphicFramePr>
        <p:xfrm>
          <a:off x="204340" y="1938488"/>
          <a:ext cx="9479064" cy="3237035"/>
        </p:xfrm>
        <a:graphic>
          <a:graphicData uri="http://schemas.openxmlformats.org/drawingml/2006/table">
            <a:tbl>
              <a:tblPr rtl="1" bandRow="1">
                <a:tableStyleId>{616DA210-FB5B-4158-B5E0-FEB733F419BA}</a:tableStyleId>
              </a:tblPr>
              <a:tblGrid>
                <a:gridCol w="2077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35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8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7407">
                <a:tc>
                  <a:txBody>
                    <a:bodyPr/>
                    <a:lstStyle/>
                    <a:p>
                      <a:pPr marL="254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فرضیه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89036" marR="89036" marT="0" marB="0" anchor="ctr"/>
                </a:tc>
                <a:tc>
                  <a:txBody>
                    <a:bodyPr/>
                    <a:lstStyle/>
                    <a:p>
                      <a:pPr marL="2540" indent="-2540" algn="ctr" rtl="1">
                        <a:spcAft>
                          <a:spcPts val="1200"/>
                        </a:spcAft>
                      </a:pPr>
                      <a:r>
                        <a:rPr lang="ar-SA" sz="2000" b="1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عنوان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89036" marR="89036" marT="0" marB="0" anchor="ctr"/>
                </a:tc>
                <a:tc>
                  <a:txBody>
                    <a:bodyPr/>
                    <a:lstStyle/>
                    <a:p>
                      <a:pPr marL="254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900" b="1">
                          <a:effectLst/>
                          <a:cs typeface="B Nazanin" panose="00000400000000000000" pitchFamily="2" charset="-78"/>
                        </a:rPr>
                        <a:t>نتیجه</a:t>
                      </a:r>
                      <a:endParaRPr lang="en-US" sz="19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89036" marR="89036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7407">
                <a:tc>
                  <a:txBody>
                    <a:bodyPr/>
                    <a:lstStyle/>
                    <a:p>
                      <a:pPr marL="254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فرضیه یکم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89036" marR="89036" marT="0" marB="0" anchor="ctr"/>
                </a:tc>
                <a:tc>
                  <a:txBody>
                    <a:bodyPr/>
                    <a:lstStyle/>
                    <a:p>
                      <a:pPr marL="2540" marR="0" indent="-2540" algn="just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b="1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marL="89036" marR="89036" marT="0" marB="0" anchor="ctr"/>
                </a:tc>
                <a:tc>
                  <a:txBody>
                    <a:bodyPr/>
                    <a:lstStyle/>
                    <a:p>
                      <a:pPr marL="254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9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89036" marR="89036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7407">
                <a:tc>
                  <a:txBody>
                    <a:bodyPr/>
                    <a:lstStyle/>
                    <a:p>
                      <a:pPr marL="2540" indent="-2540" algn="ctr" rtl="1">
                        <a:spcAft>
                          <a:spcPts val="1200"/>
                        </a:spcAft>
                      </a:pPr>
                      <a:r>
                        <a:rPr lang="fa-IR" sz="2000" b="1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فرضیه دوم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89036" marR="89036" marT="0" marB="0" anchor="ctr"/>
                </a:tc>
                <a:tc>
                  <a:txBody>
                    <a:bodyPr/>
                    <a:lstStyle/>
                    <a:p>
                      <a:pPr marL="514350" lvl="0" indent="-514350" algn="r" rtl="1">
                        <a:buFont typeface="+mj-lt"/>
                        <a:buNone/>
                      </a:pPr>
                      <a:endParaRPr lang="en-US" sz="2000" b="1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marL="89036" marR="89036" marT="0" marB="0" anchor="ctr"/>
                </a:tc>
                <a:tc>
                  <a:txBody>
                    <a:bodyPr/>
                    <a:lstStyle/>
                    <a:p>
                      <a:pPr marL="254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9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89036" marR="89036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7407">
                <a:tc>
                  <a:txBody>
                    <a:bodyPr/>
                    <a:lstStyle/>
                    <a:p>
                      <a:pPr marL="2540" indent="-2540" algn="ctr" rtl="1">
                        <a:spcAft>
                          <a:spcPts val="1200"/>
                        </a:spcAft>
                      </a:pPr>
                      <a:r>
                        <a:rPr lang="fa-IR" sz="2000" b="1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فرضیه سوم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89036" marR="89036" marT="0" marB="0" anchor="ctr"/>
                </a:tc>
                <a:tc>
                  <a:txBody>
                    <a:bodyPr/>
                    <a:lstStyle/>
                    <a:p>
                      <a:pPr marL="514350" lvl="0" indent="-514350" algn="r" rtl="1">
                        <a:buFont typeface="+mj-lt"/>
                        <a:buNone/>
                      </a:pP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marL="89036" marR="89036" marT="0" marB="0" anchor="ctr"/>
                </a:tc>
                <a:tc>
                  <a:txBody>
                    <a:bodyPr/>
                    <a:lstStyle/>
                    <a:p>
                      <a:pPr marL="254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9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89036" marR="89036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407">
                <a:tc>
                  <a:txBody>
                    <a:bodyPr/>
                    <a:lstStyle/>
                    <a:p>
                      <a:pPr marL="2540" indent="-2540" algn="ctr" rtl="1">
                        <a:spcAft>
                          <a:spcPts val="1200"/>
                        </a:spcAft>
                      </a:pPr>
                      <a:r>
                        <a:rPr lang="fa-IR" sz="2000" b="1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فرضیه چهارم</a:t>
                      </a:r>
                      <a:endParaRPr lang="en-US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89036" marR="89036" marT="0" marB="0" anchor="ctr"/>
                </a:tc>
                <a:tc>
                  <a:txBody>
                    <a:bodyPr/>
                    <a:lstStyle/>
                    <a:p>
                      <a:pPr marL="0" lvl="0" indent="0" algn="just" rtl="1">
                        <a:buFont typeface="+mj-lt"/>
                        <a:buNone/>
                      </a:pPr>
                      <a:endParaRPr lang="en-US" sz="2000" b="1" dirty="0">
                        <a:solidFill>
                          <a:schemeClr val="bg1"/>
                        </a:solidFill>
                        <a:cs typeface="B Nazanin" pitchFamily="2" charset="-78"/>
                      </a:endParaRPr>
                    </a:p>
                  </a:txBody>
                  <a:tcPr marL="89036" marR="89036" marT="0" marB="0" anchor="ctr"/>
                </a:tc>
                <a:tc>
                  <a:txBody>
                    <a:bodyPr/>
                    <a:lstStyle/>
                    <a:p>
                      <a:pPr marL="254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89036" marR="89036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2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667" dirty="0">
                <a:cs typeface="B Titr" pitchFamily="2" charset="-78"/>
              </a:rPr>
              <a:t>بحث و نتیجه‌گیری در یافته‌های پژوهش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64873" y="1769203"/>
            <a:ext cx="6875543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061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19403" y="1430657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محدودیت‌های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19403" y="2239489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پیشنهادات پژوهشی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19403" y="3044958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پیشنهادات کاربردی</a:t>
            </a:r>
          </a:p>
        </p:txBody>
      </p:sp>
    </p:spTree>
    <p:extLst>
      <p:ext uri="{BB962C8B-B14F-4D97-AF65-F5344CB8AC3E}">
        <p14:creationId xmlns:p14="http://schemas.microsoft.com/office/powerpoint/2010/main" val="50699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698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محدودیت‌های پژوهش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20290" y="1769203"/>
            <a:ext cx="6820125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232474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پیشنهادات پژوهشی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23308" y="1769203"/>
            <a:ext cx="6917107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313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پیشنهادات کاربردی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93274" y="1769203"/>
            <a:ext cx="8247142" cy="52091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705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</a:t>
            </a:r>
            <a:r>
              <a:rPr lang="fa-IR" sz="2000" b="1">
                <a:solidFill>
                  <a:schemeClr val="tx1"/>
                </a:solidFill>
                <a:cs typeface="B Nazanin" pitchFamily="2" charset="-78"/>
              </a:rPr>
              <a:t>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82628" y="4923638"/>
            <a:ext cx="979308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dirty="0">
                <a:solidFill>
                  <a:schemeClr val="bg1"/>
                </a:solidFill>
                <a:cs typeface="B Titr" pitchFamily="2" charset="-78"/>
              </a:rPr>
              <a:t>با تشکر از شما دوست عزیز</a:t>
            </a:r>
          </a:p>
        </p:txBody>
      </p:sp>
    </p:spTree>
    <p:extLst>
      <p:ext uri="{BB962C8B-B14F-4D97-AF65-F5344CB8AC3E}">
        <p14:creationId xmlns:p14="http://schemas.microsoft.com/office/powerpoint/2010/main" val="195517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19403" y="1430657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مقدمه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19403" y="2537815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بیان مساله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73629" y="3638902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اهمیت و ضرورت پژوهش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73629" y="4832206"/>
            <a:ext cx="8352928" cy="596652"/>
          </a:xfrm>
          <a:prstGeom prst="roundRect">
            <a:avLst/>
          </a:prstGeom>
          <a:solidFill>
            <a:srgbClr val="99336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733" dirty="0">
                <a:cs typeface="B Titr" pitchFamily="2" charset="-78"/>
              </a:rPr>
              <a:t>پیشینه پژوهش</a:t>
            </a:r>
          </a:p>
        </p:txBody>
      </p:sp>
    </p:spTree>
    <p:extLst>
      <p:ext uri="{BB962C8B-B14F-4D97-AF65-F5344CB8AC3E}">
        <p14:creationId xmlns:p14="http://schemas.microsoft.com/office/powerpoint/2010/main" val="3369899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667" dirty="0">
                <a:cs typeface="B Titr" pitchFamily="2" charset="-78"/>
              </a:rPr>
              <a:t>مقدمه: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38945" y="1552230"/>
            <a:ext cx="6487616" cy="503214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400" b="1" dirty="0"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4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553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بیان مساله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29345" y="1574063"/>
            <a:ext cx="7111071" cy="481163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400" b="1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400" b="1" dirty="0">
              <a:solidFill>
                <a:schemeClr val="bg1"/>
              </a:solidFill>
              <a:cs typeface="B Nazanin" pitchFamily="2" charset="-78"/>
            </a:endParaRPr>
          </a:p>
          <a:p>
            <a:pPr algn="just" rtl="1"/>
            <a:endParaRPr lang="en-US" sz="1867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530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اهمیت و ضرورت پژوهش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75708" y="1769203"/>
            <a:ext cx="6764707" cy="496552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000" b="1" dirty="0">
              <a:solidFill>
                <a:schemeClr val="bg1"/>
              </a:solidFill>
              <a:cs typeface="B Nazanin" pitchFamily="2" charset="-78"/>
            </a:endParaRPr>
          </a:p>
          <a:p>
            <a:pPr algn="just" rtl="1"/>
            <a:endParaRPr lang="en-US" dirty="0">
              <a:cs typeface="B Nazanin" pitchFamily="2" charset="-78"/>
            </a:endParaRPr>
          </a:p>
          <a:p>
            <a:pPr algn="just" rtl="1"/>
            <a:endParaRPr lang="en-US" sz="1867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737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پیشینه پژوهش (پژوهش های داخلی)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4036" y="1769203"/>
            <a:ext cx="6986380" cy="564263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400" b="1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400" b="1" dirty="0">
              <a:solidFill>
                <a:schemeClr val="bg1"/>
              </a:solidFill>
              <a:cs typeface="B Nazanin" pitchFamily="2" charset="-78"/>
            </a:endParaRPr>
          </a:p>
          <a:p>
            <a:pPr algn="just" rtl="1"/>
            <a:endParaRPr lang="en-US" dirty="0">
              <a:cs typeface="B Nazanin" pitchFamily="2" charset="-78"/>
            </a:endParaRPr>
          </a:p>
          <a:p>
            <a:pPr algn="just" rtl="1"/>
            <a:endParaRPr lang="en-US" sz="1867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18454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p Ribbon 9"/>
          <p:cNvSpPr/>
          <p:nvPr/>
        </p:nvSpPr>
        <p:spPr>
          <a:xfrm>
            <a:off x="9931360" y="2137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667" b="1" dirty="0">
                <a:solidFill>
                  <a:schemeClr val="tx1"/>
                </a:solidFill>
                <a:cs typeface="B Nazanin" pitchFamily="2" charset="-78"/>
              </a:rPr>
              <a:t>کلیات پژوهش</a:t>
            </a:r>
          </a:p>
        </p:txBody>
      </p:sp>
      <p:sp>
        <p:nvSpPr>
          <p:cNvPr id="16" name="Up Ribbon 15"/>
          <p:cNvSpPr/>
          <p:nvPr/>
        </p:nvSpPr>
        <p:spPr>
          <a:xfrm>
            <a:off x="9931360" y="1132331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سوالات، فرضیات و...</a:t>
            </a:r>
          </a:p>
        </p:txBody>
      </p:sp>
      <p:sp>
        <p:nvSpPr>
          <p:cNvPr id="17" name="Up Ribbon 16"/>
          <p:cNvSpPr/>
          <p:nvPr/>
        </p:nvSpPr>
        <p:spPr>
          <a:xfrm>
            <a:off x="9936427" y="2284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روش شناسی پژوهش</a:t>
            </a:r>
          </a:p>
        </p:txBody>
      </p:sp>
      <p:sp>
        <p:nvSpPr>
          <p:cNvPr id="18" name="Up Ribbon 17"/>
          <p:cNvSpPr/>
          <p:nvPr/>
        </p:nvSpPr>
        <p:spPr>
          <a:xfrm>
            <a:off x="9936427" y="3381752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یافته های پژوهش</a:t>
            </a:r>
          </a:p>
        </p:txBody>
      </p:sp>
      <p:sp>
        <p:nvSpPr>
          <p:cNvPr id="19" name="Up Ribbon 18"/>
          <p:cNvSpPr/>
          <p:nvPr/>
        </p:nvSpPr>
        <p:spPr>
          <a:xfrm>
            <a:off x="9931360" y="4533880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بحث و نتیجه گیری</a:t>
            </a:r>
          </a:p>
        </p:txBody>
      </p:sp>
      <p:sp>
        <p:nvSpPr>
          <p:cNvPr id="20" name="Up Ribbon 19"/>
          <p:cNvSpPr/>
          <p:nvPr/>
        </p:nvSpPr>
        <p:spPr>
          <a:xfrm>
            <a:off x="9931360" y="5713459"/>
            <a:ext cx="2255573" cy="1193304"/>
          </a:xfrm>
          <a:prstGeom prst="ribbon2">
            <a:avLst>
              <a:gd name="adj1" fmla="val 16667"/>
              <a:gd name="adj2" fmla="val 71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محدودیت ها و پیشنهادات</a:t>
            </a:r>
          </a:p>
        </p:txBody>
      </p:sp>
      <p:sp>
        <p:nvSpPr>
          <p:cNvPr id="24" name="Horizontal Scroll 23"/>
          <p:cNvSpPr/>
          <p:nvPr/>
        </p:nvSpPr>
        <p:spPr>
          <a:xfrm>
            <a:off x="47328" y="68627"/>
            <a:ext cx="9793088" cy="7680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عناون پایان نامه: ...................................................................................... - نام و نام خانوادگی دانشجو</a:t>
            </a:r>
            <a:endParaRPr lang="ar-SA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8" y="1132331"/>
            <a:ext cx="9793088" cy="5027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667" dirty="0">
                <a:cs typeface="B Titr" pitchFamily="2" charset="-78"/>
              </a:rPr>
              <a:t>پیشینه پژوهش (پژوهش های خارجی)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79272" y="1769203"/>
            <a:ext cx="5961143" cy="407297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b="1" dirty="0">
                <a:solidFill>
                  <a:schemeClr val="bg1"/>
                </a:solidFill>
                <a:cs typeface="B Nazanin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en-US" sz="2400" b="1" dirty="0">
              <a:solidFill>
                <a:schemeClr val="bg1"/>
              </a:solidFill>
              <a:cs typeface="B Nazanin" pitchFamily="2" charset="-78"/>
            </a:endParaRPr>
          </a:p>
          <a:p>
            <a:pPr algn="just" rtl="1"/>
            <a:endParaRPr lang="en-US" sz="1867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90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3264</Words>
  <Application>Microsoft Office PowerPoint</Application>
  <PresentationFormat>Widescreen</PresentationFormat>
  <Paragraphs>304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B Nazanin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2023-04-11T08:39:33Z</dcterms:created>
  <dcterms:modified xsi:type="dcterms:W3CDTF">2023-04-12T12:17:40Z</dcterms:modified>
</cp:coreProperties>
</file>