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8" r:id="rId1"/>
  </p:sldMasterIdLst>
  <p:sldIdLst>
    <p:sldId id="304" r:id="rId2"/>
    <p:sldId id="256" r:id="rId3"/>
    <p:sldId id="258" r:id="rId4"/>
    <p:sldId id="303" r:id="rId5"/>
    <p:sldId id="259" r:id="rId6"/>
    <p:sldId id="260" r:id="rId7"/>
    <p:sldId id="261" r:id="rId8"/>
    <p:sldId id="262" r:id="rId9"/>
    <p:sldId id="263" r:id="rId10"/>
    <p:sldId id="264" r:id="rId11"/>
    <p:sldId id="265" r:id="rId12"/>
    <p:sldId id="266" r:id="rId13"/>
    <p:sldId id="267" r:id="rId14"/>
    <p:sldId id="268" r:id="rId15"/>
    <p:sldId id="269" r:id="rId16"/>
    <p:sldId id="271" r:id="rId17"/>
    <p:sldId id="270" r:id="rId18"/>
    <p:sldId id="272" r:id="rId19"/>
    <p:sldId id="273" r:id="rId20"/>
    <p:sldId id="274" r:id="rId21"/>
    <p:sldId id="275" r:id="rId22"/>
    <p:sldId id="276" r:id="rId23"/>
    <p:sldId id="277" r:id="rId24"/>
    <p:sldId id="279" r:id="rId25"/>
    <p:sldId id="283" r:id="rId26"/>
    <p:sldId id="284" r:id="rId27"/>
    <p:sldId id="294" r:id="rId28"/>
    <p:sldId id="295" r:id="rId29"/>
    <p:sldId id="296" r:id="rId30"/>
    <p:sldId id="297" r:id="rId31"/>
    <p:sldId id="298" r:id="rId32"/>
    <p:sldId id="299" r:id="rId33"/>
    <p:sldId id="300" r:id="rId34"/>
    <p:sldId id="305"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75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47B65FF-0261-499D-BA40-5CED3FF5929C}" type="datetimeFigureOut">
              <a:rPr lang="en-US" smtClean="0"/>
              <a:t>4/12/2023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0E00BE-353D-46BD-B7F1-6AF3F743ACEC}" type="slidenum">
              <a:rPr lang="en-US" smtClean="0"/>
              <a:t>‹#›</a:t>
            </a:fld>
            <a:endParaRPr lang="en-US"/>
          </a:p>
        </p:txBody>
      </p:sp>
    </p:spTree>
    <p:extLst>
      <p:ext uri="{BB962C8B-B14F-4D97-AF65-F5344CB8AC3E}">
        <p14:creationId xmlns:p14="http://schemas.microsoft.com/office/powerpoint/2010/main" val="22335275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47B65FF-0261-499D-BA40-5CED3FF5929C}" type="datetimeFigureOut">
              <a:rPr lang="en-US" smtClean="0"/>
              <a:t>4/12/2023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0E00BE-353D-46BD-B7F1-6AF3F743ACEC}" type="slidenum">
              <a:rPr lang="en-US" smtClean="0"/>
              <a:t>‹#›</a:t>
            </a:fld>
            <a:endParaRPr lang="en-US"/>
          </a:p>
        </p:txBody>
      </p:sp>
    </p:spTree>
    <p:extLst>
      <p:ext uri="{BB962C8B-B14F-4D97-AF65-F5344CB8AC3E}">
        <p14:creationId xmlns:p14="http://schemas.microsoft.com/office/powerpoint/2010/main" val="4083193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47B65FF-0261-499D-BA40-5CED3FF5929C}" type="datetimeFigureOut">
              <a:rPr lang="en-US" smtClean="0"/>
              <a:t>4/12/2023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0E00BE-353D-46BD-B7F1-6AF3F743ACEC}" type="slidenum">
              <a:rPr lang="en-US" smtClean="0"/>
              <a:t>‹#›</a:t>
            </a:fld>
            <a:endParaRPr lang="en-US"/>
          </a:p>
        </p:txBody>
      </p:sp>
    </p:spTree>
    <p:extLst>
      <p:ext uri="{BB962C8B-B14F-4D97-AF65-F5344CB8AC3E}">
        <p14:creationId xmlns:p14="http://schemas.microsoft.com/office/powerpoint/2010/main" val="33785957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4" name="Text Placeholder 3"/>
          <p:cNvSpPr>
            <a:spLocks noGrp="1"/>
          </p:cNvSpPr>
          <p:nvPr>
            <p:ph type="body" sz="half" idx="13"/>
          </p:nvPr>
        </p:nvSpPr>
        <p:spPr>
          <a:xfrm>
            <a:off x="1930400" y="3771174"/>
            <a:ext cx="7385828"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47B65FF-0261-499D-BA40-5CED3FF5929C}" type="datetimeFigureOut">
              <a:rPr lang="en-US" smtClean="0"/>
              <a:t>4/12/2023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0E00BE-353D-46BD-B7F1-6AF3F743ACEC}" type="slidenum">
              <a:rPr lang="en-US" smtClean="0"/>
              <a:t>‹#›</a:t>
            </a:fld>
            <a:endParaRPr lang="en-US"/>
          </a:p>
        </p:txBody>
      </p:sp>
      <p:sp>
        <p:nvSpPr>
          <p:cNvPr id="11" name="TextBox 10"/>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8139058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47B65FF-0261-499D-BA40-5CED3FF5929C}" type="datetimeFigureOut">
              <a:rPr lang="en-US" smtClean="0"/>
              <a:t>4/12/2023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0E00BE-353D-46BD-B7F1-6AF3F743ACEC}" type="slidenum">
              <a:rPr lang="en-US" smtClean="0"/>
              <a:t>‹#›</a:t>
            </a:fld>
            <a:endParaRPr lang="en-US"/>
          </a:p>
        </p:txBody>
      </p:sp>
    </p:spTree>
    <p:extLst>
      <p:ext uri="{BB962C8B-B14F-4D97-AF65-F5344CB8AC3E}">
        <p14:creationId xmlns:p14="http://schemas.microsoft.com/office/powerpoint/2010/main" val="11974578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47B65FF-0261-499D-BA40-5CED3FF5929C}" type="datetimeFigureOut">
              <a:rPr lang="en-US" smtClean="0"/>
              <a:t>4/12/2023</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0E00BE-353D-46BD-B7F1-6AF3F743ACEC}" type="slidenum">
              <a:rPr lang="en-US" smtClean="0"/>
              <a:t>‹#›</a:t>
            </a:fld>
            <a:endParaRPr lang="en-US"/>
          </a:p>
        </p:txBody>
      </p:sp>
    </p:spTree>
    <p:extLst>
      <p:ext uri="{BB962C8B-B14F-4D97-AF65-F5344CB8AC3E}">
        <p14:creationId xmlns:p14="http://schemas.microsoft.com/office/powerpoint/2010/main" val="40354523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47B65FF-0261-499D-BA40-5CED3FF5929C}" type="datetimeFigureOut">
              <a:rPr lang="en-US" smtClean="0"/>
              <a:t>4/12/2023</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0E00BE-353D-46BD-B7F1-6AF3F743ACEC}" type="slidenum">
              <a:rPr lang="en-US" smtClean="0"/>
              <a:t>‹#›</a:t>
            </a:fld>
            <a:endParaRPr lang="en-US"/>
          </a:p>
        </p:txBody>
      </p:sp>
    </p:spTree>
    <p:extLst>
      <p:ext uri="{BB962C8B-B14F-4D97-AF65-F5344CB8AC3E}">
        <p14:creationId xmlns:p14="http://schemas.microsoft.com/office/powerpoint/2010/main" val="42841821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47B65FF-0261-499D-BA40-5CED3FF5929C}" type="datetimeFigureOut">
              <a:rPr lang="en-US" smtClean="0"/>
              <a:t>4/12/2023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0E00BE-353D-46BD-B7F1-6AF3F743ACEC}" type="slidenum">
              <a:rPr lang="en-US" smtClean="0"/>
              <a:t>‹#›</a:t>
            </a:fld>
            <a:endParaRPr lang="en-US"/>
          </a:p>
        </p:txBody>
      </p:sp>
    </p:spTree>
    <p:extLst>
      <p:ext uri="{BB962C8B-B14F-4D97-AF65-F5344CB8AC3E}">
        <p14:creationId xmlns:p14="http://schemas.microsoft.com/office/powerpoint/2010/main" val="27330894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47B65FF-0261-499D-BA40-5CED3FF5929C}" type="datetimeFigureOut">
              <a:rPr lang="en-US" smtClean="0"/>
              <a:t>4/12/2023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0E00BE-353D-46BD-B7F1-6AF3F743ACEC}" type="slidenum">
              <a:rPr lang="en-US" smtClean="0"/>
              <a:t>‹#›</a:t>
            </a:fld>
            <a:endParaRPr lang="en-US"/>
          </a:p>
        </p:txBody>
      </p:sp>
    </p:spTree>
    <p:extLst>
      <p:ext uri="{BB962C8B-B14F-4D97-AF65-F5344CB8AC3E}">
        <p14:creationId xmlns:p14="http://schemas.microsoft.com/office/powerpoint/2010/main" val="672235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47B65FF-0261-499D-BA40-5CED3FF5929C}" type="datetimeFigureOut">
              <a:rPr lang="en-US" smtClean="0"/>
              <a:t>4/12/2023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0E00BE-353D-46BD-B7F1-6AF3F743ACEC}" type="slidenum">
              <a:rPr lang="en-US" smtClean="0"/>
              <a:t>‹#›</a:t>
            </a:fld>
            <a:endParaRPr lang="en-US"/>
          </a:p>
        </p:txBody>
      </p:sp>
    </p:spTree>
    <p:extLst>
      <p:ext uri="{BB962C8B-B14F-4D97-AF65-F5344CB8AC3E}">
        <p14:creationId xmlns:p14="http://schemas.microsoft.com/office/powerpoint/2010/main" val="3968587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47B65FF-0261-499D-BA40-5CED3FF5929C}" type="datetimeFigureOut">
              <a:rPr lang="en-US" smtClean="0"/>
              <a:t>4/12/2023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0E00BE-353D-46BD-B7F1-6AF3F743ACEC}" type="slidenum">
              <a:rPr lang="en-US" smtClean="0"/>
              <a:t>‹#›</a:t>
            </a:fld>
            <a:endParaRPr lang="en-US"/>
          </a:p>
        </p:txBody>
      </p:sp>
    </p:spTree>
    <p:extLst>
      <p:ext uri="{BB962C8B-B14F-4D97-AF65-F5344CB8AC3E}">
        <p14:creationId xmlns:p14="http://schemas.microsoft.com/office/powerpoint/2010/main" val="2460558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47B65FF-0261-499D-BA40-5CED3FF5929C}" type="datetimeFigureOut">
              <a:rPr lang="en-US" smtClean="0"/>
              <a:t>4/12/2023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0E00BE-353D-46BD-B7F1-6AF3F743ACEC}" type="slidenum">
              <a:rPr lang="en-US" smtClean="0"/>
              <a:t>‹#›</a:t>
            </a:fld>
            <a:endParaRPr lang="en-US"/>
          </a:p>
        </p:txBody>
      </p:sp>
    </p:spTree>
    <p:extLst>
      <p:ext uri="{BB962C8B-B14F-4D97-AF65-F5344CB8AC3E}">
        <p14:creationId xmlns:p14="http://schemas.microsoft.com/office/powerpoint/2010/main" val="29509882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47B65FF-0261-499D-BA40-5CED3FF5929C}" type="datetimeFigureOut">
              <a:rPr lang="en-US" smtClean="0"/>
              <a:t>4/12/2023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0E00BE-353D-46BD-B7F1-6AF3F743ACEC}" type="slidenum">
              <a:rPr lang="en-US" smtClean="0"/>
              <a:t>‹#›</a:t>
            </a:fld>
            <a:endParaRPr lang="en-US"/>
          </a:p>
        </p:txBody>
      </p:sp>
    </p:spTree>
    <p:extLst>
      <p:ext uri="{BB962C8B-B14F-4D97-AF65-F5344CB8AC3E}">
        <p14:creationId xmlns:p14="http://schemas.microsoft.com/office/powerpoint/2010/main" val="182086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A47B65FF-0261-499D-BA40-5CED3FF5929C}" type="datetimeFigureOut">
              <a:rPr lang="en-US" smtClean="0"/>
              <a:t>4/12/2023</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8D0E00BE-353D-46BD-B7F1-6AF3F743ACEC}" type="slidenum">
              <a:rPr lang="en-US" smtClean="0"/>
              <a:t>‹#›</a:t>
            </a:fld>
            <a:endParaRPr lang="en-US"/>
          </a:p>
        </p:txBody>
      </p:sp>
    </p:spTree>
    <p:extLst>
      <p:ext uri="{BB962C8B-B14F-4D97-AF65-F5344CB8AC3E}">
        <p14:creationId xmlns:p14="http://schemas.microsoft.com/office/powerpoint/2010/main" val="1054260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A47B65FF-0261-499D-BA40-5CED3FF5929C}" type="datetimeFigureOut">
              <a:rPr lang="en-US" smtClean="0"/>
              <a:t>4/12/2023</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8D0E00BE-353D-46BD-B7F1-6AF3F743ACEC}" type="slidenum">
              <a:rPr lang="en-US" smtClean="0"/>
              <a:t>‹#›</a:t>
            </a:fld>
            <a:endParaRPr lang="en-US"/>
          </a:p>
        </p:txBody>
      </p:sp>
    </p:spTree>
    <p:extLst>
      <p:ext uri="{BB962C8B-B14F-4D97-AF65-F5344CB8AC3E}">
        <p14:creationId xmlns:p14="http://schemas.microsoft.com/office/powerpoint/2010/main" val="3277303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A47B65FF-0261-499D-BA40-5CED3FF5929C}" type="datetimeFigureOut">
              <a:rPr lang="en-US" smtClean="0"/>
              <a:t>4/12/2023</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8D0E00BE-353D-46BD-B7F1-6AF3F743ACEC}" type="slidenum">
              <a:rPr lang="en-US" smtClean="0"/>
              <a:t>‹#›</a:t>
            </a:fld>
            <a:endParaRPr lang="en-US"/>
          </a:p>
        </p:txBody>
      </p:sp>
    </p:spTree>
    <p:extLst>
      <p:ext uri="{BB962C8B-B14F-4D97-AF65-F5344CB8AC3E}">
        <p14:creationId xmlns:p14="http://schemas.microsoft.com/office/powerpoint/2010/main" val="3151815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47B65FF-0261-499D-BA40-5CED3FF5929C}" type="datetimeFigureOut">
              <a:rPr lang="en-US" smtClean="0"/>
              <a:t>4/12/2023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0E00BE-353D-46BD-B7F1-6AF3F743ACEC}" type="slidenum">
              <a:rPr lang="en-US" smtClean="0"/>
              <a:t>‹#›</a:t>
            </a:fld>
            <a:endParaRPr lang="en-US"/>
          </a:p>
        </p:txBody>
      </p:sp>
    </p:spTree>
    <p:extLst>
      <p:ext uri="{BB962C8B-B14F-4D97-AF65-F5344CB8AC3E}">
        <p14:creationId xmlns:p14="http://schemas.microsoft.com/office/powerpoint/2010/main" val="122589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6.png"/><Relationship Id="rId10" Type="http://schemas.openxmlformats.org/officeDocument/2006/relationships/slideLayout" Target="../slideLayouts/slideLayout10.xml"/><Relationship Id="rId19" Type="http://schemas.openxmlformats.org/officeDocument/2006/relationships/image" Target="../media/image2.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t="-9000" b="-9000"/>
          </a:stretch>
        </a:blip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0">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1">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2">
            <a:extLst>
              <a:ext uri="{28A0092B-C50C-407E-A947-70E740481C1C}">
                <a14:useLocalDpi xmlns:a14="http://schemas.microsoft.com/office/drawing/2010/main" val="0"/>
              </a:ext>
            </a:extLst>
          </a:blip>
          <a:srcRect t="28713"/>
          <a:stretch/>
        </p:blipFill>
        <p:spPr>
          <a:xfrm>
            <a:off x="8000197" y="0"/>
            <a:ext cx="1603387" cy="1143000"/>
          </a:xfrm>
          <a:prstGeom prst="rect">
            <a:avLst/>
          </a:prstGeom>
        </p:spPr>
      </p:pic>
      <p:pic>
        <p:nvPicPr>
          <p:cNvPr id="10" name="Picture 9"/>
          <p:cNvPicPr>
            <a:picLocks noChangeAspect="1"/>
          </p:cNvPicPr>
          <p:nvPr/>
        </p:nvPicPr>
        <p:blipFill rotWithShape="1">
          <a:blip r:embed="rId23">
            <a:extLst>
              <a:ext uri="{28A0092B-C50C-407E-A947-70E740481C1C}">
                <a14:useLocalDpi xmlns:a14="http://schemas.microsoft.com/office/drawing/2010/main" val="0"/>
              </a:ext>
            </a:extLst>
          </a:blip>
          <a:srcRect b="24199"/>
          <a:stretch/>
        </p:blipFill>
        <p:spPr>
          <a:xfrm>
            <a:off x="8609012" y="6092866"/>
            <a:ext cx="993734" cy="765134"/>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A47B65FF-0261-499D-BA40-5CED3FF5929C}" type="datetimeFigureOut">
              <a:rPr lang="en-US" smtClean="0"/>
              <a:t>4/12/2023</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8D0E00BE-353D-46BD-B7F1-6AF3F743ACEC}" type="slidenum">
              <a:rPr lang="en-US" smtClean="0"/>
              <a:t>‹#›</a:t>
            </a:fld>
            <a:endParaRPr lang="en-US"/>
          </a:p>
        </p:txBody>
      </p:sp>
    </p:spTree>
    <p:extLst>
      <p:ext uri="{BB962C8B-B14F-4D97-AF65-F5344CB8AC3E}">
        <p14:creationId xmlns:p14="http://schemas.microsoft.com/office/powerpoint/2010/main" val="1517347834"/>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70B447-1784-B5EA-8033-70B237895C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2187"/>
            <a:ext cx="9572625" cy="5869771"/>
          </a:xfrm>
          <a:prstGeom prst="rect">
            <a:avLst/>
          </a:prstGeom>
        </p:spPr>
      </p:pic>
    </p:spTree>
    <p:extLst>
      <p:ext uri="{BB962C8B-B14F-4D97-AF65-F5344CB8AC3E}">
        <p14:creationId xmlns:p14="http://schemas.microsoft.com/office/powerpoint/2010/main" val="161050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9" name="Rounded Rectangle 8"/>
          <p:cNvSpPr/>
          <p:nvPr/>
        </p:nvSpPr>
        <p:spPr>
          <a:xfrm>
            <a:off x="3141712" y="1076739"/>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اهداف پژوهش</a:t>
            </a:r>
          </a:p>
        </p:txBody>
      </p:sp>
      <p:sp>
        <p:nvSpPr>
          <p:cNvPr id="16" name="Rounded Rectangle 15"/>
          <p:cNvSpPr/>
          <p:nvPr/>
        </p:nvSpPr>
        <p:spPr>
          <a:xfrm>
            <a:off x="3132624" y="1892829"/>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فرضیات پژوهش</a:t>
            </a:r>
          </a:p>
        </p:txBody>
      </p:sp>
      <p:sp>
        <p:nvSpPr>
          <p:cNvPr id="17" name="Rounded Rectangle 16"/>
          <p:cNvSpPr/>
          <p:nvPr/>
        </p:nvSpPr>
        <p:spPr>
          <a:xfrm>
            <a:off x="3132624" y="2756925"/>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تعاریف مفهومی و عملیاتی اصطلاحات</a:t>
            </a:r>
          </a:p>
        </p:txBody>
      </p:sp>
    </p:spTree>
    <p:extLst>
      <p:ext uri="{BB962C8B-B14F-4D97-AF65-F5344CB8AC3E}">
        <p14:creationId xmlns:p14="http://schemas.microsoft.com/office/powerpoint/2010/main" val="154388252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112234" y="1124744"/>
            <a:ext cx="10032437" cy="502766"/>
          </a:xfrm>
          <a:prstGeom prst="rect">
            <a:avLst/>
          </a:prstGeom>
          <a:noFill/>
        </p:spPr>
        <p:txBody>
          <a:bodyPr wrap="square" rtlCol="1">
            <a:spAutoFit/>
          </a:bodyPr>
          <a:lstStyle/>
          <a:p>
            <a:pPr algn="r" rtl="1"/>
            <a:r>
              <a:rPr lang="fa-IR" sz="2667" dirty="0">
                <a:cs typeface="+mj-cs"/>
              </a:rPr>
              <a:t>اهداف پژوهش</a:t>
            </a:r>
          </a:p>
        </p:txBody>
      </p:sp>
      <p:sp>
        <p:nvSpPr>
          <p:cNvPr id="3" name="TextBox 2"/>
          <p:cNvSpPr txBox="1"/>
          <p:nvPr/>
        </p:nvSpPr>
        <p:spPr>
          <a:xfrm>
            <a:off x="2413670" y="1544305"/>
            <a:ext cx="9332199" cy="5017527"/>
          </a:xfrm>
          <a:prstGeom prst="rect">
            <a:avLst/>
          </a:prstGeom>
          <a:noFill/>
        </p:spPr>
        <p:txBody>
          <a:bodyPr wrap="square" rtlCol="1">
            <a:spAutoFit/>
          </a:bodyPr>
          <a:lstStyle/>
          <a:p>
            <a:pPr algn="r" rtl="1"/>
            <a:endParaRPr lang="fa-IR" sz="2667" b="1" dirty="0"/>
          </a:p>
          <a:p>
            <a:pPr algn="r" rtl="1"/>
            <a:r>
              <a:rPr lang="fa-IR" sz="2667" b="1" dirty="0"/>
              <a:t>هدف کلی</a:t>
            </a:r>
          </a:p>
          <a:p>
            <a:pPr algn="just" rtl="1"/>
            <a:r>
              <a:rPr lang="fa-IR" sz="2667" dirty="0"/>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algn="r" rtl="1"/>
            <a:endParaRPr lang="fa-IR" sz="2667" dirty="0"/>
          </a:p>
          <a:p>
            <a:pPr algn="r" rtl="1"/>
            <a:r>
              <a:rPr lang="fa-IR" sz="2667" b="1" dirty="0"/>
              <a:t>اهداف جزئی</a:t>
            </a:r>
          </a:p>
          <a:p>
            <a:pPr algn="just" rtl="1"/>
            <a:r>
              <a:rPr lang="fa-IR" sz="2667" dirty="0"/>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algn="just" rtl="1"/>
            <a:endParaRPr lang="fa-IR" sz="2667" dirty="0"/>
          </a:p>
          <a:p>
            <a:pPr algn="just" rtl="1"/>
            <a:r>
              <a:rPr lang="fa-IR" sz="2667" dirty="0"/>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algn="just" rtl="1"/>
            <a:endParaRPr lang="fa-IR" sz="2667" dirty="0"/>
          </a:p>
        </p:txBody>
      </p:sp>
    </p:spTree>
    <p:extLst>
      <p:ext uri="{BB962C8B-B14F-4D97-AF65-F5344CB8AC3E}">
        <p14:creationId xmlns:p14="http://schemas.microsoft.com/office/powerpoint/2010/main" val="232178587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063552" y="1246047"/>
            <a:ext cx="10032437" cy="502766"/>
          </a:xfrm>
          <a:prstGeom prst="rect">
            <a:avLst/>
          </a:prstGeom>
          <a:noFill/>
        </p:spPr>
        <p:txBody>
          <a:bodyPr wrap="square" rtlCol="1">
            <a:spAutoFit/>
          </a:bodyPr>
          <a:lstStyle/>
          <a:p>
            <a:pPr algn="r" rtl="1"/>
            <a:r>
              <a:rPr lang="fa-IR" sz="2667" b="1" dirty="0">
                <a:cs typeface="+mj-cs"/>
              </a:rPr>
              <a:t>فرضیات پژوهش</a:t>
            </a:r>
          </a:p>
        </p:txBody>
      </p:sp>
      <p:sp>
        <p:nvSpPr>
          <p:cNvPr id="3" name="TextBox 2"/>
          <p:cNvSpPr txBox="1"/>
          <p:nvPr/>
        </p:nvSpPr>
        <p:spPr>
          <a:xfrm>
            <a:off x="2153438" y="1711067"/>
            <a:ext cx="9545782" cy="4941737"/>
          </a:xfrm>
          <a:prstGeom prst="rect">
            <a:avLst/>
          </a:prstGeom>
          <a:noFill/>
        </p:spPr>
        <p:txBody>
          <a:bodyPr wrap="square" rtlCol="1">
            <a:spAutoFit/>
          </a:bodyPr>
          <a:lstStyle/>
          <a:p>
            <a:pPr algn="r" rtl="1">
              <a:lnSpc>
                <a:spcPct val="150000"/>
              </a:lnSpc>
            </a:pPr>
            <a:r>
              <a:rPr lang="fa-IR" sz="2667"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355749469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1" y="104242"/>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112235" y="1346676"/>
            <a:ext cx="10032437" cy="502766"/>
          </a:xfrm>
          <a:prstGeom prst="rect">
            <a:avLst/>
          </a:prstGeom>
          <a:noFill/>
        </p:spPr>
        <p:txBody>
          <a:bodyPr wrap="square" rtlCol="1">
            <a:spAutoFit/>
          </a:bodyPr>
          <a:lstStyle/>
          <a:p>
            <a:pPr algn="r" rtl="1"/>
            <a:r>
              <a:rPr lang="fa-IR" sz="2667" dirty="0">
                <a:cs typeface="+mj-cs"/>
              </a:rPr>
              <a:t>تعاریف مفهومی و عملیاتی اصطلاحات</a:t>
            </a:r>
          </a:p>
        </p:txBody>
      </p:sp>
      <p:sp>
        <p:nvSpPr>
          <p:cNvPr id="3" name="TextBox 2"/>
          <p:cNvSpPr txBox="1"/>
          <p:nvPr/>
        </p:nvSpPr>
        <p:spPr>
          <a:xfrm>
            <a:off x="2063552" y="2276872"/>
            <a:ext cx="10032437" cy="4517519"/>
          </a:xfrm>
          <a:prstGeom prst="rect">
            <a:avLst/>
          </a:prstGeom>
          <a:noFill/>
        </p:spPr>
        <p:txBody>
          <a:bodyPr wrap="square" rtlCol="1">
            <a:spAutoFit/>
          </a:bodyPr>
          <a:lstStyle/>
          <a:p>
            <a:pPr algn="just" rtl="1">
              <a:lnSpc>
                <a:spcPct val="150000"/>
              </a:lnSpc>
            </a:pPr>
            <a:r>
              <a:rPr lang="fa-IR" sz="2667" b="1" dirty="0">
                <a:cs typeface="+mj-cs"/>
              </a:rPr>
              <a:t>تعاریف مفهومی</a:t>
            </a:r>
          </a:p>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26622308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112235" y="1246047"/>
            <a:ext cx="10032437" cy="502766"/>
          </a:xfrm>
          <a:prstGeom prst="rect">
            <a:avLst/>
          </a:prstGeom>
          <a:noFill/>
        </p:spPr>
        <p:txBody>
          <a:bodyPr wrap="square" rtlCol="1">
            <a:spAutoFit/>
          </a:bodyPr>
          <a:lstStyle/>
          <a:p>
            <a:pPr algn="r" rtl="1"/>
            <a:r>
              <a:rPr lang="fa-IR" sz="2667" dirty="0">
                <a:cs typeface="+mj-cs"/>
              </a:rPr>
              <a:t>تعاریف مفهومی و عملیاتی اصطلاحات</a:t>
            </a:r>
          </a:p>
        </p:txBody>
      </p:sp>
      <p:sp>
        <p:nvSpPr>
          <p:cNvPr id="3" name="TextBox 2"/>
          <p:cNvSpPr txBox="1"/>
          <p:nvPr/>
        </p:nvSpPr>
        <p:spPr>
          <a:xfrm>
            <a:off x="2159563" y="2039162"/>
            <a:ext cx="10032437" cy="4722703"/>
          </a:xfrm>
          <a:prstGeom prst="rect">
            <a:avLst/>
          </a:prstGeom>
          <a:noFill/>
        </p:spPr>
        <p:txBody>
          <a:bodyPr wrap="square" rtlCol="1">
            <a:spAutoFit/>
          </a:bodyPr>
          <a:lstStyle/>
          <a:p>
            <a:pPr algn="just" rtl="1"/>
            <a:r>
              <a:rPr lang="fa-IR" sz="2667" b="1" dirty="0">
                <a:cs typeface="+mj-cs"/>
              </a:rPr>
              <a:t>تعاریف عملیاتی</a:t>
            </a:r>
          </a:p>
          <a:p>
            <a:pPr algn="just" rtl="1"/>
            <a:endParaRPr lang="fa-IR" sz="2667" b="1" dirty="0">
              <a:cs typeface="+mj-cs"/>
            </a:endParaRPr>
          </a:p>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21942454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Rounded Rectangle 1"/>
          <p:cNvSpPr/>
          <p:nvPr/>
        </p:nvSpPr>
        <p:spPr>
          <a:xfrm>
            <a:off x="3141712" y="1076739"/>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روش پژوهش</a:t>
            </a:r>
          </a:p>
        </p:txBody>
      </p:sp>
      <p:sp>
        <p:nvSpPr>
          <p:cNvPr id="16" name="Rounded Rectangle 15"/>
          <p:cNvSpPr/>
          <p:nvPr/>
        </p:nvSpPr>
        <p:spPr>
          <a:xfrm>
            <a:off x="3132624" y="1892829"/>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متغیر های پژوهش</a:t>
            </a:r>
          </a:p>
        </p:txBody>
      </p:sp>
      <p:sp>
        <p:nvSpPr>
          <p:cNvPr id="17" name="Rounded Rectangle 16"/>
          <p:cNvSpPr/>
          <p:nvPr/>
        </p:nvSpPr>
        <p:spPr>
          <a:xfrm>
            <a:off x="3132624" y="2756925"/>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جامعه و نمونه آماري</a:t>
            </a:r>
          </a:p>
        </p:txBody>
      </p:sp>
      <p:sp>
        <p:nvSpPr>
          <p:cNvPr id="18" name="Rounded Rectangle 17"/>
          <p:cNvSpPr/>
          <p:nvPr/>
        </p:nvSpPr>
        <p:spPr>
          <a:xfrm>
            <a:off x="3102051" y="3652285"/>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ابزار جمع اوری اطلاعات</a:t>
            </a:r>
          </a:p>
        </p:txBody>
      </p:sp>
      <p:sp>
        <p:nvSpPr>
          <p:cNvPr id="19" name="Rounded Rectangle 18"/>
          <p:cNvSpPr/>
          <p:nvPr/>
        </p:nvSpPr>
        <p:spPr>
          <a:xfrm>
            <a:off x="3121915" y="4533123"/>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روش اجرا</a:t>
            </a:r>
          </a:p>
        </p:txBody>
      </p:sp>
      <p:sp>
        <p:nvSpPr>
          <p:cNvPr id="20" name="Rounded Rectangle 19"/>
          <p:cNvSpPr/>
          <p:nvPr/>
        </p:nvSpPr>
        <p:spPr>
          <a:xfrm>
            <a:off x="3132624" y="5397219"/>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شیوه تجزیه و تحلیل داده ها</a:t>
            </a:r>
          </a:p>
        </p:txBody>
      </p:sp>
    </p:spTree>
    <p:extLst>
      <p:ext uri="{BB962C8B-B14F-4D97-AF65-F5344CB8AC3E}">
        <p14:creationId xmlns:p14="http://schemas.microsoft.com/office/powerpoint/2010/main" val="2844035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P spid="18" grpId="0" animBg="1"/>
      <p:bldP spid="19"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112235" y="1653879"/>
            <a:ext cx="10032437" cy="502766"/>
          </a:xfrm>
          <a:prstGeom prst="rect">
            <a:avLst/>
          </a:prstGeom>
          <a:noFill/>
        </p:spPr>
        <p:txBody>
          <a:bodyPr wrap="square" rtlCol="1">
            <a:spAutoFit/>
          </a:bodyPr>
          <a:lstStyle/>
          <a:p>
            <a:pPr algn="r" rtl="1"/>
            <a:r>
              <a:rPr lang="fa-IR" sz="2667" dirty="0">
                <a:cs typeface="+mj-cs"/>
              </a:rPr>
              <a:t>روش پژوهش</a:t>
            </a:r>
          </a:p>
        </p:txBody>
      </p:sp>
      <p:sp>
        <p:nvSpPr>
          <p:cNvPr id="3" name="TextBox 2"/>
          <p:cNvSpPr txBox="1"/>
          <p:nvPr/>
        </p:nvSpPr>
        <p:spPr>
          <a:xfrm>
            <a:off x="2369416" y="2276872"/>
            <a:ext cx="9518073" cy="3901837"/>
          </a:xfrm>
          <a:prstGeom prst="rect">
            <a:avLst/>
          </a:prstGeom>
          <a:noFill/>
        </p:spPr>
        <p:txBody>
          <a:bodyPr wrap="square" rtlCol="1">
            <a:spAutoFit/>
          </a:bodyPr>
          <a:lstStyle/>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2309125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1961416" y="1220755"/>
            <a:ext cx="10032437" cy="502766"/>
          </a:xfrm>
          <a:prstGeom prst="rect">
            <a:avLst/>
          </a:prstGeom>
          <a:noFill/>
        </p:spPr>
        <p:txBody>
          <a:bodyPr wrap="square" rtlCol="1">
            <a:spAutoFit/>
          </a:bodyPr>
          <a:lstStyle/>
          <a:p>
            <a:pPr algn="r" rtl="1"/>
            <a:r>
              <a:rPr lang="fa-IR" sz="2667" b="1" dirty="0">
                <a:cs typeface="+mj-cs"/>
              </a:rPr>
              <a:t>متغیر های پژوهش</a:t>
            </a:r>
          </a:p>
        </p:txBody>
      </p:sp>
      <p:sp>
        <p:nvSpPr>
          <p:cNvPr id="3" name="TextBox 2"/>
          <p:cNvSpPr txBox="1"/>
          <p:nvPr/>
        </p:nvSpPr>
        <p:spPr>
          <a:xfrm>
            <a:off x="2319444" y="1723521"/>
            <a:ext cx="9310255" cy="4941737"/>
          </a:xfrm>
          <a:prstGeom prst="rect">
            <a:avLst/>
          </a:prstGeom>
          <a:noFill/>
        </p:spPr>
        <p:txBody>
          <a:bodyPr wrap="square" rtlCol="1">
            <a:spAutoFit/>
          </a:bodyPr>
          <a:lstStyle/>
          <a:p>
            <a:pPr algn="r" rtl="1">
              <a:lnSpc>
                <a:spcPct val="150000"/>
              </a:lnSpc>
            </a:pPr>
            <a:r>
              <a:rPr lang="fa-IR" sz="2667"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271007880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500" fill="hold"/>
                                        <p:tgtEl>
                                          <p:spTgt spid="3"/>
                                        </p:tgtEl>
                                        <p:attrNameLst>
                                          <p:attrName>ppt_w</p:attrName>
                                        </p:attrNameLst>
                                      </p:cBhvr>
                                      <p:tavLst>
                                        <p:tav tm="0">
                                          <p:val>
                                            <p:fltVal val="0"/>
                                          </p:val>
                                        </p:tav>
                                        <p:tav tm="100000">
                                          <p:val>
                                            <p:strVal val="#ppt_w"/>
                                          </p:val>
                                        </p:tav>
                                      </p:tavLst>
                                    </p:anim>
                                    <p:anim calcmode="lin" valueType="num">
                                      <p:cBhvr>
                                        <p:cTn id="48" dur="500" fill="hold"/>
                                        <p:tgtEl>
                                          <p:spTgt spid="3"/>
                                        </p:tgtEl>
                                        <p:attrNameLst>
                                          <p:attrName>ppt_h</p:attrName>
                                        </p:attrNameLst>
                                      </p:cBhvr>
                                      <p:tavLst>
                                        <p:tav tm="0">
                                          <p:val>
                                            <p:fltVal val="0"/>
                                          </p:val>
                                        </p:tav>
                                        <p:tav tm="100000">
                                          <p:val>
                                            <p:strVal val="#ppt_h"/>
                                          </p:val>
                                        </p:tav>
                                      </p:tavLst>
                                    </p:anim>
                                    <p:animEffect transition="in" filter="fade">
                                      <p:cBhvr>
                                        <p:cTn id="4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1961416" y="1342059"/>
            <a:ext cx="10032437" cy="502766"/>
          </a:xfrm>
          <a:prstGeom prst="rect">
            <a:avLst/>
          </a:prstGeom>
          <a:noFill/>
        </p:spPr>
        <p:txBody>
          <a:bodyPr wrap="square" rtlCol="1">
            <a:spAutoFit/>
          </a:bodyPr>
          <a:lstStyle/>
          <a:p>
            <a:pPr algn="r" rtl="1"/>
            <a:r>
              <a:rPr lang="fa-IR" sz="2667" b="1" dirty="0">
                <a:cs typeface="+mj-cs"/>
              </a:rPr>
              <a:t>جامعه و نمونه آماري</a:t>
            </a:r>
          </a:p>
        </p:txBody>
      </p:sp>
      <p:sp>
        <p:nvSpPr>
          <p:cNvPr id="3" name="TextBox 2"/>
          <p:cNvSpPr txBox="1"/>
          <p:nvPr/>
        </p:nvSpPr>
        <p:spPr>
          <a:xfrm>
            <a:off x="1961416" y="1773737"/>
            <a:ext cx="9518073" cy="4941737"/>
          </a:xfrm>
          <a:prstGeom prst="rect">
            <a:avLst/>
          </a:prstGeom>
          <a:noFill/>
        </p:spPr>
        <p:txBody>
          <a:bodyPr wrap="square" rtlCol="1">
            <a:spAutoFit/>
          </a:bodyPr>
          <a:lstStyle/>
          <a:p>
            <a:pPr algn="r" rtl="1">
              <a:lnSpc>
                <a:spcPct val="150000"/>
              </a:lnSpc>
            </a:pPr>
            <a:r>
              <a:rPr lang="fa-IR" sz="2667"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174060512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063552" y="1375251"/>
            <a:ext cx="10032437" cy="502766"/>
          </a:xfrm>
          <a:prstGeom prst="rect">
            <a:avLst/>
          </a:prstGeom>
          <a:noFill/>
        </p:spPr>
        <p:txBody>
          <a:bodyPr wrap="square" rtlCol="1">
            <a:spAutoFit/>
          </a:bodyPr>
          <a:lstStyle/>
          <a:p>
            <a:pPr algn="r" rtl="1"/>
            <a:r>
              <a:rPr lang="fa-IR" sz="2667" b="1" dirty="0">
                <a:cs typeface="+mj-cs"/>
              </a:rPr>
              <a:t>ابزار جمع اوری اطلاعات</a:t>
            </a:r>
          </a:p>
        </p:txBody>
      </p:sp>
      <p:sp>
        <p:nvSpPr>
          <p:cNvPr id="3" name="TextBox 2"/>
          <p:cNvSpPr txBox="1"/>
          <p:nvPr/>
        </p:nvSpPr>
        <p:spPr>
          <a:xfrm>
            <a:off x="2313709" y="1927430"/>
            <a:ext cx="9241952" cy="3901837"/>
          </a:xfrm>
          <a:prstGeom prst="rect">
            <a:avLst/>
          </a:prstGeom>
          <a:noFill/>
        </p:spPr>
        <p:txBody>
          <a:bodyPr wrap="square" rtlCol="1">
            <a:spAutoFit/>
          </a:bodyPr>
          <a:lstStyle/>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218836695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743474" y="1062013"/>
            <a:ext cx="6336704" cy="769441"/>
          </a:xfrm>
          <a:prstGeom prst="rect">
            <a:avLst/>
          </a:prstGeom>
        </p:spPr>
        <p:txBody>
          <a:bodyPr wrap="square">
            <a:spAutoFit/>
          </a:bodyPr>
          <a:lstStyle/>
          <a:p>
            <a:pPr algn="r" rtl="1"/>
            <a:r>
              <a:rPr lang="fa-IR" sz="4400" b="1" dirty="0">
                <a:cs typeface="B Nazanin" pitchFamily="2" charset="-78"/>
              </a:rPr>
              <a:t>عنوان:</a:t>
            </a:r>
          </a:p>
        </p:txBody>
      </p:sp>
      <p:sp>
        <p:nvSpPr>
          <p:cNvPr id="6" name="Rectangle 5"/>
          <p:cNvSpPr/>
          <p:nvPr/>
        </p:nvSpPr>
        <p:spPr>
          <a:xfrm>
            <a:off x="4035875" y="2632818"/>
            <a:ext cx="6336704" cy="769441"/>
          </a:xfrm>
          <a:prstGeom prst="rect">
            <a:avLst/>
          </a:prstGeom>
        </p:spPr>
        <p:txBody>
          <a:bodyPr wrap="square">
            <a:spAutoFit/>
          </a:bodyPr>
          <a:lstStyle/>
          <a:p>
            <a:pPr algn="r" rtl="1"/>
            <a:r>
              <a:rPr lang="fa-IR" sz="4400" b="1" dirty="0">
                <a:cs typeface="B Nazanin" pitchFamily="2" charset="-78"/>
              </a:rPr>
              <a:t>استاد راهنما:</a:t>
            </a:r>
          </a:p>
        </p:txBody>
      </p:sp>
      <p:sp>
        <p:nvSpPr>
          <p:cNvPr id="7" name="Rectangle 6"/>
          <p:cNvSpPr/>
          <p:nvPr/>
        </p:nvSpPr>
        <p:spPr>
          <a:xfrm>
            <a:off x="2927648" y="4450265"/>
            <a:ext cx="6336704" cy="769441"/>
          </a:xfrm>
          <a:prstGeom prst="rect">
            <a:avLst/>
          </a:prstGeom>
        </p:spPr>
        <p:txBody>
          <a:bodyPr wrap="square">
            <a:spAutoFit/>
          </a:bodyPr>
          <a:lstStyle/>
          <a:p>
            <a:pPr algn="r" rtl="1"/>
            <a:r>
              <a:rPr lang="fa-IR" sz="4400" b="1" dirty="0">
                <a:cs typeface="B Nazanin" pitchFamily="2" charset="-78"/>
              </a:rPr>
              <a:t>دانشجو:</a:t>
            </a:r>
          </a:p>
        </p:txBody>
      </p:sp>
    </p:spTree>
    <p:extLst>
      <p:ext uri="{BB962C8B-B14F-4D97-AF65-F5344CB8AC3E}">
        <p14:creationId xmlns:p14="http://schemas.microsoft.com/office/powerpoint/2010/main" val="33786243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1961416" y="1294053"/>
            <a:ext cx="10032437" cy="502766"/>
          </a:xfrm>
          <a:prstGeom prst="rect">
            <a:avLst/>
          </a:prstGeom>
          <a:noFill/>
        </p:spPr>
        <p:txBody>
          <a:bodyPr wrap="square" rtlCol="1">
            <a:spAutoFit/>
          </a:bodyPr>
          <a:lstStyle/>
          <a:p>
            <a:pPr algn="r" rtl="1"/>
            <a:r>
              <a:rPr lang="fa-IR" sz="2667" b="1" dirty="0">
                <a:cs typeface="+mj-cs"/>
              </a:rPr>
              <a:t>روش اجرا</a:t>
            </a:r>
          </a:p>
        </p:txBody>
      </p:sp>
      <p:sp>
        <p:nvSpPr>
          <p:cNvPr id="3" name="TextBox 2"/>
          <p:cNvSpPr txBox="1"/>
          <p:nvPr/>
        </p:nvSpPr>
        <p:spPr>
          <a:xfrm>
            <a:off x="2159563" y="1952319"/>
            <a:ext cx="10032437" cy="3901837"/>
          </a:xfrm>
          <a:prstGeom prst="rect">
            <a:avLst/>
          </a:prstGeom>
          <a:noFill/>
        </p:spPr>
        <p:txBody>
          <a:bodyPr wrap="square" rtlCol="1">
            <a:spAutoFit/>
          </a:bodyPr>
          <a:lstStyle/>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9220166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1" y="25669"/>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091041" y="1124744"/>
            <a:ext cx="10032437" cy="502766"/>
          </a:xfrm>
          <a:prstGeom prst="rect">
            <a:avLst/>
          </a:prstGeom>
          <a:noFill/>
        </p:spPr>
        <p:txBody>
          <a:bodyPr wrap="square" rtlCol="1">
            <a:spAutoFit/>
          </a:bodyPr>
          <a:lstStyle/>
          <a:p>
            <a:pPr algn="r" rtl="1"/>
            <a:r>
              <a:rPr lang="fa-IR" sz="2667" b="1" dirty="0">
                <a:cs typeface="+mj-cs"/>
              </a:rPr>
              <a:t>شیوه تجزیه و تحلیل داده ها</a:t>
            </a:r>
          </a:p>
        </p:txBody>
      </p:sp>
      <p:sp>
        <p:nvSpPr>
          <p:cNvPr id="3" name="TextBox 2"/>
          <p:cNvSpPr txBox="1"/>
          <p:nvPr/>
        </p:nvSpPr>
        <p:spPr>
          <a:xfrm>
            <a:off x="2091041" y="1670213"/>
            <a:ext cx="9504218" cy="4941737"/>
          </a:xfrm>
          <a:prstGeom prst="rect">
            <a:avLst/>
          </a:prstGeom>
          <a:noFill/>
        </p:spPr>
        <p:txBody>
          <a:bodyPr wrap="square" rtlCol="1">
            <a:spAutoFit/>
          </a:bodyPr>
          <a:lstStyle/>
          <a:p>
            <a:pPr algn="r" rtl="1">
              <a:lnSpc>
                <a:spcPct val="150000"/>
              </a:lnSpc>
            </a:pPr>
            <a:r>
              <a:rPr lang="fa-IR" sz="2667"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211209499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9" name="Rounded Rectangle 8"/>
          <p:cNvSpPr/>
          <p:nvPr/>
        </p:nvSpPr>
        <p:spPr>
          <a:xfrm>
            <a:off x="3141712" y="1076739"/>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روش تجزیه و تحلیل</a:t>
            </a:r>
          </a:p>
        </p:txBody>
      </p:sp>
      <p:sp>
        <p:nvSpPr>
          <p:cNvPr id="16" name="Rounded Rectangle 15"/>
          <p:cNvSpPr/>
          <p:nvPr/>
        </p:nvSpPr>
        <p:spPr>
          <a:xfrm>
            <a:off x="3132624" y="1892829"/>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اطلاعات جمعیت شناختی</a:t>
            </a:r>
          </a:p>
        </p:txBody>
      </p:sp>
      <p:sp>
        <p:nvSpPr>
          <p:cNvPr id="17" name="Rounded Rectangle 16"/>
          <p:cNvSpPr/>
          <p:nvPr/>
        </p:nvSpPr>
        <p:spPr>
          <a:xfrm>
            <a:off x="3132624" y="2756925"/>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یافته های توصیفی</a:t>
            </a:r>
          </a:p>
        </p:txBody>
      </p:sp>
      <p:sp>
        <p:nvSpPr>
          <p:cNvPr id="18" name="Rounded Rectangle 17"/>
          <p:cNvSpPr/>
          <p:nvPr/>
        </p:nvSpPr>
        <p:spPr>
          <a:xfrm>
            <a:off x="3102051" y="3652285"/>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آمار استنباطی و آزمون فرضیه‌ها</a:t>
            </a:r>
          </a:p>
        </p:txBody>
      </p:sp>
    </p:spTree>
    <p:extLst>
      <p:ext uri="{BB962C8B-B14F-4D97-AF65-F5344CB8AC3E}">
        <p14:creationId xmlns:p14="http://schemas.microsoft.com/office/powerpoint/2010/main" val="400963834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animBg="1"/>
      <p:bldP spid="17"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063551" y="1246047"/>
            <a:ext cx="10032437" cy="502766"/>
          </a:xfrm>
          <a:prstGeom prst="rect">
            <a:avLst/>
          </a:prstGeom>
          <a:noFill/>
        </p:spPr>
        <p:txBody>
          <a:bodyPr wrap="square" rtlCol="1">
            <a:spAutoFit/>
          </a:bodyPr>
          <a:lstStyle/>
          <a:p>
            <a:pPr algn="r" rtl="1"/>
            <a:r>
              <a:rPr lang="fa-IR" sz="2667" b="1" dirty="0">
                <a:cs typeface="+mj-cs"/>
              </a:rPr>
              <a:t>روش تجزیه و تحلیل</a:t>
            </a:r>
          </a:p>
        </p:txBody>
      </p:sp>
      <p:sp>
        <p:nvSpPr>
          <p:cNvPr id="3" name="TextBox 2"/>
          <p:cNvSpPr txBox="1"/>
          <p:nvPr/>
        </p:nvSpPr>
        <p:spPr>
          <a:xfrm>
            <a:off x="2444939" y="2102150"/>
            <a:ext cx="9269660" cy="3901837"/>
          </a:xfrm>
          <a:prstGeom prst="rect">
            <a:avLst/>
          </a:prstGeom>
          <a:noFill/>
        </p:spPr>
        <p:txBody>
          <a:bodyPr wrap="square" rtlCol="1">
            <a:spAutoFit/>
          </a:bodyPr>
          <a:lstStyle/>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125345197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159563" y="1271232"/>
            <a:ext cx="10032437" cy="502766"/>
          </a:xfrm>
          <a:prstGeom prst="rect">
            <a:avLst/>
          </a:prstGeom>
          <a:noFill/>
        </p:spPr>
        <p:txBody>
          <a:bodyPr wrap="square" rtlCol="1">
            <a:spAutoFit/>
          </a:bodyPr>
          <a:lstStyle/>
          <a:p>
            <a:pPr algn="r" rtl="1"/>
            <a:r>
              <a:rPr lang="fa-IR" sz="2667" b="1" dirty="0">
                <a:cs typeface="+mj-cs"/>
              </a:rPr>
              <a:t>اطلاعات جمعیت شناختی</a:t>
            </a:r>
          </a:p>
        </p:txBody>
      </p:sp>
      <p:sp>
        <p:nvSpPr>
          <p:cNvPr id="3" name="TextBox 2"/>
          <p:cNvSpPr txBox="1"/>
          <p:nvPr/>
        </p:nvSpPr>
        <p:spPr>
          <a:xfrm>
            <a:off x="2870870" y="1901490"/>
            <a:ext cx="8417799" cy="4455835"/>
          </a:xfrm>
          <a:prstGeom prst="rect">
            <a:avLst/>
          </a:prstGeom>
          <a:noFill/>
        </p:spPr>
        <p:txBody>
          <a:bodyPr wrap="square" rtlCol="1">
            <a:spAutoFit/>
          </a:bodyPr>
          <a:lstStyle/>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136062513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1961416" y="23668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112235" y="1188790"/>
            <a:ext cx="10032437" cy="502766"/>
          </a:xfrm>
          <a:prstGeom prst="rect">
            <a:avLst/>
          </a:prstGeom>
          <a:noFill/>
        </p:spPr>
        <p:txBody>
          <a:bodyPr wrap="square" rtlCol="1">
            <a:spAutoFit/>
          </a:bodyPr>
          <a:lstStyle/>
          <a:p>
            <a:pPr algn="r" rtl="1"/>
            <a:r>
              <a:rPr lang="fa-IR" sz="2667" b="1" dirty="0">
                <a:cs typeface="+mj-cs"/>
              </a:rPr>
              <a:t>یافته های توصیفی</a:t>
            </a:r>
          </a:p>
        </p:txBody>
      </p:sp>
      <p:sp>
        <p:nvSpPr>
          <p:cNvPr id="3" name="TextBox 2"/>
          <p:cNvSpPr txBox="1"/>
          <p:nvPr/>
        </p:nvSpPr>
        <p:spPr>
          <a:xfrm>
            <a:off x="2798907" y="1825151"/>
            <a:ext cx="8659091" cy="4455835"/>
          </a:xfrm>
          <a:prstGeom prst="rect">
            <a:avLst/>
          </a:prstGeom>
          <a:noFill/>
        </p:spPr>
        <p:txBody>
          <a:bodyPr wrap="square" rtlCol="1">
            <a:spAutoFit/>
          </a:bodyPr>
          <a:lstStyle/>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418583180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112235" y="1124744"/>
            <a:ext cx="10032437" cy="502766"/>
          </a:xfrm>
          <a:prstGeom prst="rect">
            <a:avLst/>
          </a:prstGeom>
          <a:noFill/>
        </p:spPr>
        <p:txBody>
          <a:bodyPr wrap="square" rtlCol="1">
            <a:spAutoFit/>
          </a:bodyPr>
          <a:lstStyle/>
          <a:p>
            <a:pPr algn="r" rtl="1"/>
            <a:r>
              <a:rPr lang="fa-IR" sz="2667" b="1" dirty="0">
                <a:cs typeface="+mj-cs"/>
              </a:rPr>
              <a:t>آمار استنباطی و آزمون فرضیه‌ها</a:t>
            </a:r>
          </a:p>
        </p:txBody>
      </p:sp>
      <p:sp>
        <p:nvSpPr>
          <p:cNvPr id="3" name="TextBox 2"/>
          <p:cNvSpPr txBox="1"/>
          <p:nvPr/>
        </p:nvSpPr>
        <p:spPr>
          <a:xfrm>
            <a:off x="2549237" y="1901490"/>
            <a:ext cx="8797636" cy="4455835"/>
          </a:xfrm>
          <a:prstGeom prst="rect">
            <a:avLst/>
          </a:prstGeom>
          <a:noFill/>
        </p:spPr>
        <p:txBody>
          <a:bodyPr wrap="square" rtlCol="1">
            <a:spAutoFit/>
          </a:bodyPr>
          <a:lstStyle/>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238899493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9" name="Rounded Rectangle 8"/>
          <p:cNvSpPr/>
          <p:nvPr/>
        </p:nvSpPr>
        <p:spPr>
          <a:xfrm>
            <a:off x="3141712" y="1076739"/>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خلاصه نتایج</a:t>
            </a:r>
          </a:p>
        </p:txBody>
      </p:sp>
      <p:sp>
        <p:nvSpPr>
          <p:cNvPr id="16" name="Rounded Rectangle 15"/>
          <p:cNvSpPr/>
          <p:nvPr/>
        </p:nvSpPr>
        <p:spPr>
          <a:xfrm>
            <a:off x="3132624" y="1892829"/>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نتایج حاصله از فرضیات</a:t>
            </a:r>
          </a:p>
        </p:txBody>
      </p:sp>
    </p:spTree>
    <p:extLst>
      <p:ext uri="{BB962C8B-B14F-4D97-AF65-F5344CB8AC3E}">
        <p14:creationId xmlns:p14="http://schemas.microsoft.com/office/powerpoint/2010/main" val="349081271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063552" y="1389538"/>
            <a:ext cx="10032437" cy="502766"/>
          </a:xfrm>
          <a:prstGeom prst="rect">
            <a:avLst/>
          </a:prstGeom>
          <a:noFill/>
        </p:spPr>
        <p:txBody>
          <a:bodyPr wrap="square" rtlCol="1">
            <a:spAutoFit/>
          </a:bodyPr>
          <a:lstStyle/>
          <a:p>
            <a:pPr algn="r" rtl="1"/>
            <a:r>
              <a:rPr lang="fa-IR" sz="2667" b="1" dirty="0">
                <a:cs typeface="+mj-cs"/>
              </a:rPr>
              <a:t>خلاصه نتایج</a:t>
            </a:r>
          </a:p>
        </p:txBody>
      </p:sp>
      <p:graphicFrame>
        <p:nvGraphicFramePr>
          <p:cNvPr id="16" name="Table 15"/>
          <p:cNvGraphicFramePr>
            <a:graphicFrameLocks noGrp="1"/>
          </p:cNvGraphicFramePr>
          <p:nvPr>
            <p:extLst>
              <p:ext uri="{D42A27DB-BD31-4B8C-83A1-F6EECF244321}">
                <p14:modId xmlns:p14="http://schemas.microsoft.com/office/powerpoint/2010/main" val="1019803264"/>
              </p:ext>
            </p:extLst>
          </p:nvPr>
        </p:nvGraphicFramePr>
        <p:xfrm>
          <a:off x="2303578" y="2295915"/>
          <a:ext cx="9552385" cy="2285241"/>
        </p:xfrm>
        <a:graphic>
          <a:graphicData uri="http://schemas.openxmlformats.org/drawingml/2006/table">
            <a:tbl>
              <a:tblPr rtl="1" bandRow="1">
                <a:tableStyleId>{616DA210-FB5B-4158-B5E0-FEB733F419BA}</a:tableStyleId>
              </a:tblPr>
              <a:tblGrid>
                <a:gridCol w="1276293">
                  <a:extLst>
                    <a:ext uri="{9D8B030D-6E8A-4147-A177-3AD203B41FA5}">
                      <a16:colId xmlns:a16="http://schemas.microsoft.com/office/drawing/2014/main" val="20000"/>
                    </a:ext>
                  </a:extLst>
                </a:gridCol>
                <a:gridCol w="7455509">
                  <a:extLst>
                    <a:ext uri="{9D8B030D-6E8A-4147-A177-3AD203B41FA5}">
                      <a16:colId xmlns:a16="http://schemas.microsoft.com/office/drawing/2014/main" val="20001"/>
                    </a:ext>
                  </a:extLst>
                </a:gridCol>
                <a:gridCol w="820583">
                  <a:extLst>
                    <a:ext uri="{9D8B030D-6E8A-4147-A177-3AD203B41FA5}">
                      <a16:colId xmlns:a16="http://schemas.microsoft.com/office/drawing/2014/main" val="20002"/>
                    </a:ext>
                  </a:extLst>
                </a:gridCol>
              </a:tblGrid>
              <a:tr h="761747">
                <a:tc>
                  <a:txBody>
                    <a:bodyPr/>
                    <a:lstStyle/>
                    <a:p>
                      <a:pPr marL="2540" algn="ctr" rtl="1">
                        <a:lnSpc>
                          <a:spcPct val="150000"/>
                        </a:lnSpc>
                        <a:spcAft>
                          <a:spcPts val="0"/>
                        </a:spcAft>
                      </a:pPr>
                      <a:r>
                        <a:rPr lang="ar-SA" sz="2100" b="1" dirty="0">
                          <a:effectLst/>
                          <a:cs typeface="B Nazanin" panose="00000400000000000000" pitchFamily="2" charset="-78"/>
                        </a:rPr>
                        <a:t>فرضیه</a:t>
                      </a:r>
                      <a:endParaRPr lang="en-US" sz="21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89036" marR="89036" marT="0" marB="0" anchor="ctr"/>
                </a:tc>
                <a:tc>
                  <a:txBody>
                    <a:bodyPr/>
                    <a:lstStyle/>
                    <a:p>
                      <a:pPr marL="2540" indent="-2540" algn="ctr" rtl="1">
                        <a:spcAft>
                          <a:spcPts val="1200"/>
                        </a:spcAft>
                      </a:pPr>
                      <a:r>
                        <a:rPr lang="ar-SA" sz="2100" b="1" dirty="0">
                          <a:effectLst/>
                          <a:cs typeface="B Nazanin" panose="00000400000000000000" pitchFamily="2" charset="-78"/>
                        </a:rPr>
                        <a:t>عنوان</a:t>
                      </a:r>
                      <a:endParaRPr lang="en-US" sz="21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89036" marR="89036" marT="0" marB="0" anchor="ctr"/>
                </a:tc>
                <a:tc>
                  <a:txBody>
                    <a:bodyPr/>
                    <a:lstStyle/>
                    <a:p>
                      <a:pPr marL="2540" algn="ctr" rtl="1">
                        <a:lnSpc>
                          <a:spcPct val="150000"/>
                        </a:lnSpc>
                        <a:spcAft>
                          <a:spcPts val="0"/>
                        </a:spcAft>
                      </a:pPr>
                      <a:r>
                        <a:rPr lang="ar-SA" sz="2100" b="1">
                          <a:effectLst/>
                          <a:cs typeface="B Nazanin" panose="00000400000000000000" pitchFamily="2" charset="-78"/>
                        </a:rPr>
                        <a:t>نتیجه</a:t>
                      </a:r>
                      <a:endParaRPr lang="en-US" sz="2100" b="1">
                        <a:effectLst/>
                        <a:latin typeface="Times New Roman" panose="02020603050405020304" pitchFamily="18" charset="0"/>
                        <a:ea typeface="Calibri" panose="020F0502020204030204" pitchFamily="34" charset="0"/>
                        <a:cs typeface="B Nazanin" panose="00000400000000000000" pitchFamily="2" charset="-78"/>
                      </a:endParaRPr>
                    </a:p>
                  </a:txBody>
                  <a:tcPr marL="89036" marR="89036" marT="0" marB="0" anchor="ctr"/>
                </a:tc>
                <a:extLst>
                  <a:ext uri="{0D108BD9-81ED-4DB2-BD59-A6C34878D82A}">
                    <a16:rowId xmlns:a16="http://schemas.microsoft.com/office/drawing/2014/main" val="10000"/>
                  </a:ext>
                </a:extLst>
              </a:tr>
              <a:tr h="761747">
                <a:tc>
                  <a:txBody>
                    <a:bodyPr/>
                    <a:lstStyle/>
                    <a:p>
                      <a:pPr marL="2540" indent="-2540" algn="ctr" rtl="1">
                        <a:spcAft>
                          <a:spcPts val="1200"/>
                        </a:spcAft>
                      </a:pPr>
                      <a:r>
                        <a:rPr lang="fa-IR" sz="2100" b="1" dirty="0">
                          <a:effectLst/>
                          <a:cs typeface="B Nazanin" panose="00000400000000000000" pitchFamily="2" charset="-78"/>
                        </a:rPr>
                        <a:t>فرضیه اول</a:t>
                      </a:r>
                      <a:endParaRPr lang="en-US" sz="21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89036" marR="89036" marT="0" marB="0" anchor="ctr"/>
                </a:tc>
                <a:tc>
                  <a:txBody>
                    <a:bodyPr/>
                    <a:lstStyle/>
                    <a:p>
                      <a:pPr marL="0" lvl="0" indent="0" algn="r" rtl="1">
                        <a:buFont typeface="+mj-lt"/>
                        <a:buNone/>
                      </a:pPr>
                      <a:endParaRPr lang="fa-IR" sz="2100" dirty="0">
                        <a:cs typeface="B Nazanin" pitchFamily="2" charset="-78"/>
                      </a:endParaRPr>
                    </a:p>
                  </a:txBody>
                  <a:tcPr marL="89036" marR="89036" marT="0" marB="0" anchor="ctr"/>
                </a:tc>
                <a:tc>
                  <a:txBody>
                    <a:bodyPr/>
                    <a:lstStyle/>
                    <a:p>
                      <a:pPr marL="2540" algn="ctr" rtl="1">
                        <a:lnSpc>
                          <a:spcPct val="150000"/>
                        </a:lnSpc>
                        <a:spcAft>
                          <a:spcPts val="0"/>
                        </a:spcAft>
                      </a:pPr>
                      <a:endParaRPr lang="en-US" sz="2100" b="1">
                        <a:effectLst/>
                        <a:latin typeface="Times New Roman" panose="02020603050405020304" pitchFamily="18" charset="0"/>
                        <a:ea typeface="Calibri" panose="020F0502020204030204" pitchFamily="34" charset="0"/>
                        <a:cs typeface="B Nazanin" panose="00000400000000000000" pitchFamily="2" charset="-78"/>
                      </a:endParaRPr>
                    </a:p>
                  </a:txBody>
                  <a:tcPr marL="89036" marR="89036" marT="0" marB="0" anchor="ctr"/>
                </a:tc>
                <a:extLst>
                  <a:ext uri="{0D108BD9-81ED-4DB2-BD59-A6C34878D82A}">
                    <a16:rowId xmlns:a16="http://schemas.microsoft.com/office/drawing/2014/main" val="10001"/>
                  </a:ext>
                </a:extLst>
              </a:tr>
              <a:tr h="761747">
                <a:tc>
                  <a:txBody>
                    <a:bodyPr/>
                    <a:lstStyle/>
                    <a:p>
                      <a:pPr marL="2540" indent="-2540" algn="ctr" rtl="1">
                        <a:spcAft>
                          <a:spcPts val="1200"/>
                        </a:spcAft>
                      </a:pPr>
                      <a:r>
                        <a:rPr lang="fa-IR" sz="2100" b="1" dirty="0">
                          <a:effectLst/>
                          <a:cs typeface="B Nazanin" panose="00000400000000000000" pitchFamily="2" charset="-78"/>
                        </a:rPr>
                        <a:t>فرضیه دوم</a:t>
                      </a:r>
                      <a:endParaRPr lang="en-US" sz="21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89036" marR="89036" marT="0" marB="0" anchor="ctr"/>
                </a:tc>
                <a:tc>
                  <a:txBody>
                    <a:bodyPr/>
                    <a:lstStyle/>
                    <a:p>
                      <a:pPr marL="514350" lvl="0" indent="-514350" algn="r" rtl="1">
                        <a:buFont typeface="+mj-lt"/>
                        <a:buNone/>
                      </a:pPr>
                      <a:endParaRPr lang="fa-IR" sz="2100" dirty="0">
                        <a:cs typeface="B Nazanin" pitchFamily="2" charset="-78"/>
                      </a:endParaRPr>
                    </a:p>
                  </a:txBody>
                  <a:tcPr marL="89036" marR="89036" marT="0" marB="0" anchor="ctr"/>
                </a:tc>
                <a:tc>
                  <a:txBody>
                    <a:bodyPr/>
                    <a:lstStyle/>
                    <a:p>
                      <a:pPr marL="2540" algn="ctr" rtl="1">
                        <a:lnSpc>
                          <a:spcPct val="150000"/>
                        </a:lnSpc>
                        <a:spcAft>
                          <a:spcPts val="0"/>
                        </a:spcAft>
                      </a:pPr>
                      <a:endParaRPr lang="en-US" sz="2100" b="1" dirty="0">
                        <a:effectLst/>
                        <a:latin typeface="Times New Roman" panose="02020603050405020304" pitchFamily="18" charset="0"/>
                        <a:ea typeface="Calibri" panose="020F0502020204030204" pitchFamily="34" charset="0"/>
                        <a:cs typeface="B Nazanin" panose="00000400000000000000" pitchFamily="2" charset="-78"/>
                      </a:endParaRPr>
                    </a:p>
                  </a:txBody>
                  <a:tcPr marL="89036" marR="89036"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54021526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112234" y="1255910"/>
            <a:ext cx="10032437" cy="502766"/>
          </a:xfrm>
          <a:prstGeom prst="rect">
            <a:avLst/>
          </a:prstGeom>
          <a:noFill/>
        </p:spPr>
        <p:txBody>
          <a:bodyPr wrap="square" rtlCol="1">
            <a:spAutoFit/>
          </a:bodyPr>
          <a:lstStyle/>
          <a:p>
            <a:pPr algn="r" rtl="1"/>
            <a:r>
              <a:rPr lang="fa-IR" sz="2667" b="1" dirty="0">
                <a:cs typeface="+mj-cs"/>
              </a:rPr>
              <a:t>نتایج حاصله از فرضیات</a:t>
            </a:r>
          </a:p>
        </p:txBody>
      </p:sp>
      <p:sp>
        <p:nvSpPr>
          <p:cNvPr id="3" name="TextBox 2"/>
          <p:cNvSpPr txBox="1"/>
          <p:nvPr/>
        </p:nvSpPr>
        <p:spPr>
          <a:xfrm>
            <a:off x="2063552" y="2726220"/>
            <a:ext cx="10032437" cy="3901837"/>
          </a:xfrm>
          <a:prstGeom prst="rect">
            <a:avLst/>
          </a:prstGeom>
          <a:noFill/>
        </p:spPr>
        <p:txBody>
          <a:bodyPr wrap="square" rtlCol="1">
            <a:spAutoFit/>
          </a:bodyPr>
          <a:lstStyle/>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
        <p:nvSpPr>
          <p:cNvPr id="16" name="Rounded Rectangle 15"/>
          <p:cNvSpPr/>
          <p:nvPr/>
        </p:nvSpPr>
        <p:spPr>
          <a:xfrm>
            <a:off x="2112235" y="2151833"/>
            <a:ext cx="10032437" cy="38404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1" anchor="ctr"/>
          <a:lstStyle/>
          <a:p>
            <a:pPr algn="just" rtl="1"/>
            <a:r>
              <a:rPr lang="fa-IR" sz="2400" b="1" dirty="0"/>
              <a:t>فرضیه اول: </a:t>
            </a:r>
            <a:r>
              <a:rPr lang="fa-IR" sz="2400" dirty="0"/>
              <a:t>........................................................................................</a:t>
            </a:r>
          </a:p>
        </p:txBody>
      </p:sp>
    </p:spTree>
    <p:extLst>
      <p:ext uri="{BB962C8B-B14F-4D97-AF65-F5344CB8AC3E}">
        <p14:creationId xmlns:p14="http://schemas.microsoft.com/office/powerpoint/2010/main" val="42923467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fa-IR" sz="1933" b="1" dirty="0">
                <a:solidFill>
                  <a:schemeClr val="bg1"/>
                </a:solidFill>
              </a:rPr>
              <a:t>عنوان پایان نامه – نام و نام خانوادگی دانشجو</a:t>
            </a:r>
            <a:endParaRPr lang="en-US" sz="1933" dirty="0">
              <a:solidFill>
                <a:schemeClr val="bg1"/>
              </a:solidFill>
            </a:endParaRPr>
          </a:p>
        </p:txBody>
      </p:sp>
    </p:spTree>
    <p:extLst>
      <p:ext uri="{BB962C8B-B14F-4D97-AF65-F5344CB8AC3E}">
        <p14:creationId xmlns:p14="http://schemas.microsoft.com/office/powerpoint/2010/main" val="2040325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9" name="Rounded Rectangle 8"/>
          <p:cNvSpPr/>
          <p:nvPr/>
        </p:nvSpPr>
        <p:spPr>
          <a:xfrm>
            <a:off x="3141712" y="1076739"/>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محدودیت ها</a:t>
            </a:r>
          </a:p>
        </p:txBody>
      </p:sp>
      <p:sp>
        <p:nvSpPr>
          <p:cNvPr id="16" name="Rounded Rectangle 15"/>
          <p:cNvSpPr/>
          <p:nvPr/>
        </p:nvSpPr>
        <p:spPr>
          <a:xfrm>
            <a:off x="3132624" y="1892829"/>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پیشنهادات پژوهشی</a:t>
            </a:r>
          </a:p>
        </p:txBody>
      </p:sp>
      <p:sp>
        <p:nvSpPr>
          <p:cNvPr id="17" name="Rounded Rectangle 16"/>
          <p:cNvSpPr/>
          <p:nvPr/>
        </p:nvSpPr>
        <p:spPr>
          <a:xfrm>
            <a:off x="3132624" y="2756925"/>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پیشنهادات کاربردی</a:t>
            </a:r>
          </a:p>
        </p:txBody>
      </p:sp>
    </p:spTree>
    <p:extLst>
      <p:ext uri="{BB962C8B-B14F-4D97-AF65-F5344CB8AC3E}">
        <p14:creationId xmlns:p14="http://schemas.microsoft.com/office/powerpoint/2010/main" val="94337555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animBg="1"/>
      <p:bldP spid="1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1675624" y="1246047"/>
            <a:ext cx="10032437" cy="502766"/>
          </a:xfrm>
          <a:prstGeom prst="rect">
            <a:avLst/>
          </a:prstGeom>
          <a:noFill/>
        </p:spPr>
        <p:txBody>
          <a:bodyPr wrap="square" rtlCol="1">
            <a:spAutoFit/>
          </a:bodyPr>
          <a:lstStyle/>
          <a:p>
            <a:pPr algn="r" rtl="1"/>
            <a:r>
              <a:rPr lang="fa-IR" sz="2667" b="1" dirty="0">
                <a:cs typeface="+mj-cs"/>
              </a:rPr>
              <a:t>محدودیت ها</a:t>
            </a:r>
          </a:p>
        </p:txBody>
      </p:sp>
      <p:sp>
        <p:nvSpPr>
          <p:cNvPr id="3" name="TextBox 2"/>
          <p:cNvSpPr txBox="1"/>
          <p:nvPr/>
        </p:nvSpPr>
        <p:spPr>
          <a:xfrm>
            <a:off x="2514697" y="2046976"/>
            <a:ext cx="9130145" cy="4455835"/>
          </a:xfrm>
          <a:prstGeom prst="rect">
            <a:avLst/>
          </a:prstGeom>
          <a:noFill/>
        </p:spPr>
        <p:txBody>
          <a:bodyPr wrap="square" rtlCol="1">
            <a:spAutoFit/>
          </a:bodyPr>
          <a:lstStyle/>
          <a:p>
            <a:pPr algn="just" rtl="1">
              <a:lnSpc>
                <a:spcPct val="150000"/>
              </a:lnSpc>
            </a:pPr>
            <a:r>
              <a:rPr lang="fa-IR" sz="2400" b="1"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endParaRPr lang="fa-IR" sz="2400" dirty="0"/>
          </a:p>
        </p:txBody>
      </p:sp>
    </p:spTree>
    <p:extLst>
      <p:ext uri="{BB962C8B-B14F-4D97-AF65-F5344CB8AC3E}">
        <p14:creationId xmlns:p14="http://schemas.microsoft.com/office/powerpoint/2010/main" val="387811891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1961416" y="1307023"/>
            <a:ext cx="10032437" cy="502766"/>
          </a:xfrm>
          <a:prstGeom prst="rect">
            <a:avLst/>
          </a:prstGeom>
          <a:noFill/>
        </p:spPr>
        <p:txBody>
          <a:bodyPr wrap="square" rtlCol="1">
            <a:spAutoFit/>
          </a:bodyPr>
          <a:lstStyle/>
          <a:p>
            <a:pPr algn="r" rtl="1"/>
            <a:r>
              <a:rPr lang="fa-IR" sz="2667" b="1" dirty="0">
                <a:cs typeface="+mj-cs"/>
              </a:rPr>
              <a:t>پیشنهادات پژوهشی</a:t>
            </a:r>
          </a:p>
        </p:txBody>
      </p:sp>
      <p:sp>
        <p:nvSpPr>
          <p:cNvPr id="3" name="TextBox 2"/>
          <p:cNvSpPr txBox="1"/>
          <p:nvPr/>
        </p:nvSpPr>
        <p:spPr>
          <a:xfrm>
            <a:off x="2341418" y="1901490"/>
            <a:ext cx="8922327" cy="4455835"/>
          </a:xfrm>
          <a:prstGeom prst="rect">
            <a:avLst/>
          </a:prstGeom>
          <a:noFill/>
        </p:spPr>
        <p:txBody>
          <a:bodyPr wrap="square" rtlCol="1">
            <a:spAutoFit/>
          </a:bodyPr>
          <a:lstStyle/>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273196331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063552" y="1246047"/>
            <a:ext cx="10032437" cy="502766"/>
          </a:xfrm>
          <a:prstGeom prst="rect">
            <a:avLst/>
          </a:prstGeom>
          <a:noFill/>
        </p:spPr>
        <p:txBody>
          <a:bodyPr wrap="square" rtlCol="1">
            <a:spAutoFit/>
          </a:bodyPr>
          <a:lstStyle/>
          <a:p>
            <a:pPr algn="r" rtl="1"/>
            <a:r>
              <a:rPr lang="fa-IR" sz="2667" b="1" dirty="0">
                <a:cs typeface="+mj-cs"/>
              </a:rPr>
              <a:t>پیشنهادات کاربردی</a:t>
            </a:r>
          </a:p>
        </p:txBody>
      </p:sp>
      <p:sp>
        <p:nvSpPr>
          <p:cNvPr id="3" name="TextBox 2"/>
          <p:cNvSpPr txBox="1"/>
          <p:nvPr/>
        </p:nvSpPr>
        <p:spPr>
          <a:xfrm>
            <a:off x="2466109" y="2107984"/>
            <a:ext cx="8963891" cy="4455835"/>
          </a:xfrm>
          <a:prstGeom prst="rect">
            <a:avLst/>
          </a:prstGeom>
          <a:noFill/>
        </p:spPr>
        <p:txBody>
          <a:bodyPr wrap="square" rtlCol="1">
            <a:spAutoFit/>
          </a:bodyPr>
          <a:lstStyle/>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427615731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3000" r="-23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DC82E99-288C-63B7-B509-A49D4FB16566}"/>
              </a:ext>
            </a:extLst>
          </p:cNvPr>
          <p:cNvSpPr txBox="1"/>
          <p:nvPr/>
        </p:nvSpPr>
        <p:spPr>
          <a:xfrm>
            <a:off x="797459" y="4864450"/>
            <a:ext cx="10032437" cy="1323439"/>
          </a:xfrm>
          <a:prstGeom prst="rect">
            <a:avLst/>
          </a:prstGeom>
          <a:noFill/>
        </p:spPr>
        <p:txBody>
          <a:bodyPr wrap="square" rtlCol="1">
            <a:spAutoFit/>
          </a:bodyPr>
          <a:lstStyle/>
          <a:p>
            <a:pPr algn="ctr" rtl="1"/>
            <a:r>
              <a:rPr lang="fa-IR" sz="8000" b="1" dirty="0">
                <a:cs typeface="+mj-cs"/>
              </a:rPr>
              <a:t>با تشکر از توجه شما</a:t>
            </a:r>
          </a:p>
        </p:txBody>
      </p:sp>
    </p:spTree>
    <p:extLst>
      <p:ext uri="{BB962C8B-B14F-4D97-AF65-F5344CB8AC3E}">
        <p14:creationId xmlns:p14="http://schemas.microsoft.com/office/powerpoint/2010/main" val="177529846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9" name="Rounded Rectangle 8"/>
          <p:cNvSpPr/>
          <p:nvPr/>
        </p:nvSpPr>
        <p:spPr>
          <a:xfrm>
            <a:off x="3141712" y="1076739"/>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مقدمه</a:t>
            </a:r>
          </a:p>
        </p:txBody>
      </p:sp>
      <p:sp>
        <p:nvSpPr>
          <p:cNvPr id="16" name="Rounded Rectangle 15"/>
          <p:cNvSpPr/>
          <p:nvPr/>
        </p:nvSpPr>
        <p:spPr>
          <a:xfrm>
            <a:off x="3132624" y="1892829"/>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بیان مساله</a:t>
            </a:r>
          </a:p>
        </p:txBody>
      </p:sp>
      <p:sp>
        <p:nvSpPr>
          <p:cNvPr id="17" name="Rounded Rectangle 16"/>
          <p:cNvSpPr/>
          <p:nvPr/>
        </p:nvSpPr>
        <p:spPr>
          <a:xfrm>
            <a:off x="3132624" y="2756925"/>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اهمیت و ضرورت پژوهش</a:t>
            </a:r>
          </a:p>
        </p:txBody>
      </p:sp>
      <p:sp>
        <p:nvSpPr>
          <p:cNvPr id="18" name="Rounded Rectangle 17"/>
          <p:cNvSpPr/>
          <p:nvPr/>
        </p:nvSpPr>
        <p:spPr>
          <a:xfrm>
            <a:off x="3102051" y="3652285"/>
            <a:ext cx="7872875" cy="672075"/>
          </a:xfrm>
          <a:prstGeom prst="roundRect">
            <a:avLst/>
          </a:prstGeom>
          <a:solidFill>
            <a:srgbClr val="92D050"/>
          </a:solidFill>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fa-IR" sz="3733" dirty="0">
                <a:solidFill>
                  <a:srgbClr val="C00000"/>
                </a:solidFill>
                <a:cs typeface="+mj-cs"/>
              </a:rPr>
              <a:t>پیشینه پژوهش </a:t>
            </a:r>
          </a:p>
        </p:txBody>
      </p:sp>
    </p:spTree>
    <p:extLst>
      <p:ext uri="{BB962C8B-B14F-4D97-AF65-F5344CB8AC3E}">
        <p14:creationId xmlns:p14="http://schemas.microsoft.com/office/powerpoint/2010/main" val="21220821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animBg="1"/>
      <p:bldP spid="17"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112235" y="1246047"/>
            <a:ext cx="10032437" cy="502766"/>
          </a:xfrm>
          <a:prstGeom prst="rect">
            <a:avLst/>
          </a:prstGeom>
          <a:noFill/>
        </p:spPr>
        <p:txBody>
          <a:bodyPr wrap="square" rtlCol="1">
            <a:spAutoFit/>
          </a:bodyPr>
          <a:lstStyle/>
          <a:p>
            <a:pPr algn="r" rtl="1"/>
            <a:r>
              <a:rPr lang="fa-IR" sz="2667" dirty="0">
                <a:cs typeface="+mj-cs"/>
              </a:rPr>
              <a:t>مقدمه</a:t>
            </a:r>
          </a:p>
        </p:txBody>
      </p:sp>
      <p:sp>
        <p:nvSpPr>
          <p:cNvPr id="3" name="TextBox 2"/>
          <p:cNvSpPr txBox="1"/>
          <p:nvPr/>
        </p:nvSpPr>
        <p:spPr>
          <a:xfrm>
            <a:off x="2431570" y="1831419"/>
            <a:ext cx="9296400" cy="3901837"/>
          </a:xfrm>
          <a:prstGeom prst="rect">
            <a:avLst/>
          </a:prstGeom>
          <a:noFill/>
        </p:spPr>
        <p:txBody>
          <a:bodyPr wrap="square" rtlCol="1">
            <a:spAutoFit/>
          </a:bodyPr>
          <a:lstStyle/>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34091944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112235" y="1346676"/>
            <a:ext cx="10032437" cy="502766"/>
          </a:xfrm>
          <a:prstGeom prst="rect">
            <a:avLst/>
          </a:prstGeom>
          <a:noFill/>
        </p:spPr>
        <p:txBody>
          <a:bodyPr wrap="square" rtlCol="1">
            <a:spAutoFit/>
          </a:bodyPr>
          <a:lstStyle/>
          <a:p>
            <a:pPr algn="r" rtl="1"/>
            <a:r>
              <a:rPr lang="fa-IR" sz="2667" dirty="0">
                <a:cs typeface="+mj-cs"/>
              </a:rPr>
              <a:t>بیان مساله</a:t>
            </a:r>
          </a:p>
        </p:txBody>
      </p:sp>
      <p:sp>
        <p:nvSpPr>
          <p:cNvPr id="3" name="TextBox 2"/>
          <p:cNvSpPr txBox="1"/>
          <p:nvPr/>
        </p:nvSpPr>
        <p:spPr>
          <a:xfrm>
            <a:off x="2563091" y="1901490"/>
            <a:ext cx="8839200" cy="4455835"/>
          </a:xfrm>
          <a:prstGeom prst="rect">
            <a:avLst/>
          </a:prstGeom>
          <a:noFill/>
        </p:spPr>
        <p:txBody>
          <a:bodyPr wrap="square" rtlCol="1">
            <a:spAutoFit/>
          </a:bodyPr>
          <a:lstStyle/>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29008563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112235" y="1346676"/>
            <a:ext cx="10032437" cy="502766"/>
          </a:xfrm>
          <a:prstGeom prst="rect">
            <a:avLst/>
          </a:prstGeom>
          <a:noFill/>
        </p:spPr>
        <p:txBody>
          <a:bodyPr wrap="square" rtlCol="1">
            <a:spAutoFit/>
          </a:bodyPr>
          <a:lstStyle/>
          <a:p>
            <a:pPr algn="r" rtl="1"/>
            <a:r>
              <a:rPr lang="fa-IR" sz="2667" b="1" dirty="0">
                <a:cs typeface="+mj-cs"/>
              </a:rPr>
              <a:t>اهمیت و ضرورت پژوهش</a:t>
            </a:r>
          </a:p>
        </p:txBody>
      </p:sp>
      <p:sp>
        <p:nvSpPr>
          <p:cNvPr id="3" name="TextBox 2"/>
          <p:cNvSpPr txBox="1"/>
          <p:nvPr/>
        </p:nvSpPr>
        <p:spPr>
          <a:xfrm>
            <a:off x="2410980" y="2102150"/>
            <a:ext cx="9434945" cy="3901837"/>
          </a:xfrm>
          <a:prstGeom prst="rect">
            <a:avLst/>
          </a:prstGeom>
          <a:noFill/>
        </p:spPr>
        <p:txBody>
          <a:bodyPr wrap="square" rtlCol="1">
            <a:spAutoFit/>
          </a:bodyPr>
          <a:lstStyle/>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33691982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1961416" y="1346654"/>
            <a:ext cx="10032437" cy="502766"/>
          </a:xfrm>
          <a:prstGeom prst="rect">
            <a:avLst/>
          </a:prstGeom>
          <a:noFill/>
        </p:spPr>
        <p:txBody>
          <a:bodyPr wrap="square" rtlCol="1">
            <a:spAutoFit/>
          </a:bodyPr>
          <a:lstStyle/>
          <a:p>
            <a:pPr algn="r" rtl="1"/>
            <a:r>
              <a:rPr lang="fa-IR" sz="2667" b="1" dirty="0">
                <a:cs typeface="+mj-cs"/>
              </a:rPr>
              <a:t>پیشینه پژوهش (داخل کشور)</a:t>
            </a:r>
          </a:p>
        </p:txBody>
      </p:sp>
      <p:sp>
        <p:nvSpPr>
          <p:cNvPr id="3" name="TextBox 2"/>
          <p:cNvSpPr txBox="1"/>
          <p:nvPr/>
        </p:nvSpPr>
        <p:spPr>
          <a:xfrm>
            <a:off x="2371719" y="2071330"/>
            <a:ext cx="9416102" cy="3901837"/>
          </a:xfrm>
          <a:prstGeom prst="rect">
            <a:avLst/>
          </a:prstGeom>
          <a:noFill/>
        </p:spPr>
        <p:txBody>
          <a:bodyPr wrap="square" rtlCol="1">
            <a:spAutoFit/>
          </a:bodyPr>
          <a:lstStyle/>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307523573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500" fill="hold"/>
                                        <p:tgtEl>
                                          <p:spTgt spid="3"/>
                                        </p:tgtEl>
                                        <p:attrNameLst>
                                          <p:attrName>ppt_w</p:attrName>
                                        </p:attrNameLst>
                                      </p:cBhvr>
                                      <p:tavLst>
                                        <p:tav tm="0">
                                          <p:val>
                                            <p:fltVal val="0"/>
                                          </p:val>
                                        </p:tav>
                                        <p:tav tm="100000">
                                          <p:val>
                                            <p:strVal val="#ppt_w"/>
                                          </p:val>
                                        </p:tav>
                                      </p:tavLst>
                                    </p:anim>
                                    <p:anim calcmode="lin" valueType="num">
                                      <p:cBhvr>
                                        <p:cTn id="48" dur="500" fill="hold"/>
                                        <p:tgtEl>
                                          <p:spTgt spid="3"/>
                                        </p:tgtEl>
                                        <p:attrNameLst>
                                          <p:attrName>ppt_h</p:attrName>
                                        </p:attrNameLst>
                                      </p:cBhvr>
                                      <p:tavLst>
                                        <p:tav tm="0">
                                          <p:val>
                                            <p:fltVal val="0"/>
                                          </p:val>
                                        </p:tav>
                                        <p:tav tm="100000">
                                          <p:val>
                                            <p:strVal val="#ppt_h"/>
                                          </p:val>
                                        </p:tav>
                                      </p:tavLst>
                                    </p:anim>
                                    <p:animEffect transition="in" filter="fade">
                                      <p:cBhvr>
                                        <p:cTn id="4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7328" y="68627"/>
            <a:ext cx="1920213" cy="105611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rtl="1"/>
            <a:r>
              <a:rPr lang="fa-IR" sz="2667" dirty="0">
                <a:cs typeface="+mj-cs"/>
              </a:rPr>
              <a:t>کلیات پژوهش</a:t>
            </a:r>
          </a:p>
        </p:txBody>
      </p:sp>
      <p:sp>
        <p:nvSpPr>
          <p:cNvPr id="10" name="Rounded Rectangle 9"/>
          <p:cNvSpPr/>
          <p:nvPr/>
        </p:nvSpPr>
        <p:spPr>
          <a:xfrm>
            <a:off x="47328" y="1220755"/>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133" dirty="0">
                <a:cs typeface="+mj-cs"/>
              </a:rPr>
              <a:t>اهداف، فرضیات و تعاریف</a:t>
            </a:r>
          </a:p>
        </p:txBody>
      </p:sp>
      <p:sp>
        <p:nvSpPr>
          <p:cNvPr id="11" name="Rounded Rectangle 10"/>
          <p:cNvSpPr/>
          <p:nvPr/>
        </p:nvSpPr>
        <p:spPr>
          <a:xfrm>
            <a:off x="41203" y="2372883"/>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3200" dirty="0">
                <a:cs typeface="+mj-cs"/>
              </a:rPr>
              <a:t>روش پژوهش</a:t>
            </a:r>
          </a:p>
        </p:txBody>
      </p:sp>
      <p:sp>
        <p:nvSpPr>
          <p:cNvPr id="12" name="Rounded Rectangle 11"/>
          <p:cNvSpPr/>
          <p:nvPr/>
        </p:nvSpPr>
        <p:spPr>
          <a:xfrm>
            <a:off x="47328" y="3525011"/>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یافته های پژوهش</a:t>
            </a:r>
          </a:p>
        </p:txBody>
      </p:sp>
      <p:sp>
        <p:nvSpPr>
          <p:cNvPr id="13" name="Rounded Rectangle 12"/>
          <p:cNvSpPr/>
          <p:nvPr/>
        </p:nvSpPr>
        <p:spPr>
          <a:xfrm>
            <a:off x="47328" y="4677139"/>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نتیجه گیری</a:t>
            </a:r>
          </a:p>
        </p:txBody>
      </p:sp>
      <p:sp>
        <p:nvSpPr>
          <p:cNvPr id="14" name="Rounded Rectangle 13"/>
          <p:cNvSpPr/>
          <p:nvPr/>
        </p:nvSpPr>
        <p:spPr>
          <a:xfrm>
            <a:off x="47328" y="5829267"/>
            <a:ext cx="1920213" cy="10561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fa-IR" sz="2667" dirty="0">
                <a:cs typeface="+mj-cs"/>
              </a:rPr>
              <a:t>محدودیت ها و پیشنهادات</a:t>
            </a:r>
          </a:p>
        </p:txBody>
      </p:sp>
      <p:sp>
        <p:nvSpPr>
          <p:cNvPr id="15" name="Rounded Rectangle 14"/>
          <p:cNvSpPr/>
          <p:nvPr/>
        </p:nvSpPr>
        <p:spPr>
          <a:xfrm>
            <a:off x="2063552" y="68627"/>
            <a:ext cx="10032437" cy="52805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rtl="1"/>
            <a:r>
              <a:rPr lang="fa-IR" sz="1933" b="1" dirty="0">
                <a:solidFill>
                  <a:srgbClr val="FFFF00"/>
                </a:solidFill>
              </a:rPr>
              <a:t>عنوان پایان نامه – نام و نام خانوادگی دانشجو</a:t>
            </a:r>
            <a:endParaRPr lang="en-US" sz="1933" dirty="0">
              <a:solidFill>
                <a:srgbClr val="FFFF00"/>
              </a:solidFill>
            </a:endParaRPr>
          </a:p>
        </p:txBody>
      </p:sp>
      <p:sp>
        <p:nvSpPr>
          <p:cNvPr id="2" name="TextBox 1"/>
          <p:cNvSpPr txBox="1"/>
          <p:nvPr/>
        </p:nvSpPr>
        <p:spPr>
          <a:xfrm>
            <a:off x="2112235" y="1203077"/>
            <a:ext cx="10032437" cy="502766"/>
          </a:xfrm>
          <a:prstGeom prst="rect">
            <a:avLst/>
          </a:prstGeom>
          <a:noFill/>
        </p:spPr>
        <p:txBody>
          <a:bodyPr wrap="square" rtlCol="1">
            <a:spAutoFit/>
          </a:bodyPr>
          <a:lstStyle/>
          <a:p>
            <a:pPr algn="r" rtl="1"/>
            <a:r>
              <a:rPr lang="fa-IR" sz="2667" b="1" dirty="0">
                <a:cs typeface="+mj-cs"/>
              </a:rPr>
              <a:t>پیشینه پژوهش (خارج کشور)</a:t>
            </a:r>
          </a:p>
        </p:txBody>
      </p:sp>
      <p:sp>
        <p:nvSpPr>
          <p:cNvPr id="3" name="TextBox 2"/>
          <p:cNvSpPr txBox="1"/>
          <p:nvPr/>
        </p:nvSpPr>
        <p:spPr>
          <a:xfrm>
            <a:off x="2466109" y="1901490"/>
            <a:ext cx="8963891" cy="4455835"/>
          </a:xfrm>
          <a:prstGeom prst="rect">
            <a:avLst/>
          </a:prstGeom>
          <a:noFill/>
        </p:spPr>
        <p:txBody>
          <a:bodyPr wrap="square" rtlCol="1">
            <a:spAutoFit/>
          </a:bodyPr>
          <a:lstStyle/>
          <a:p>
            <a:pPr algn="just" rtl="1">
              <a:lnSpc>
                <a:spcPct val="150000"/>
              </a:lnSpc>
            </a:pPr>
            <a:r>
              <a:rPr lang="fa-IR" sz="2400" dirty="0"/>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18980964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500" fill="hold"/>
                                        <p:tgtEl>
                                          <p:spTgt spid="3"/>
                                        </p:tgtEl>
                                        <p:attrNameLst>
                                          <p:attrName>ppt_w</p:attrName>
                                        </p:attrNameLst>
                                      </p:cBhvr>
                                      <p:tavLst>
                                        <p:tav tm="0">
                                          <p:val>
                                            <p:fltVal val="0"/>
                                          </p:val>
                                        </p:tav>
                                        <p:tav tm="100000">
                                          <p:val>
                                            <p:strVal val="#ppt_w"/>
                                          </p:val>
                                        </p:tav>
                                      </p:tavLst>
                                    </p:anim>
                                    <p:anim calcmode="lin" valueType="num">
                                      <p:cBhvr>
                                        <p:cTn id="48" dur="500" fill="hold"/>
                                        <p:tgtEl>
                                          <p:spTgt spid="3"/>
                                        </p:tgtEl>
                                        <p:attrNameLst>
                                          <p:attrName>ppt_h</p:attrName>
                                        </p:attrNameLst>
                                      </p:cBhvr>
                                      <p:tavLst>
                                        <p:tav tm="0">
                                          <p:val>
                                            <p:fltVal val="0"/>
                                          </p:val>
                                        </p:tav>
                                        <p:tav tm="100000">
                                          <p:val>
                                            <p:strVal val="#ppt_h"/>
                                          </p:val>
                                        </p:tav>
                                      </p:tavLst>
                                    </p:anim>
                                    <p:animEffect transition="in" filter="fade">
                                      <p:cBhvr>
                                        <p:cTn id="4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animBg="1"/>
      <p:bldP spid="2" grpId="0"/>
      <p:bldP spid="3"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EE5818"/>
      </a:dk2>
      <a:lt2>
        <a:srgbClr val="EBEBEB"/>
      </a:lt2>
      <a:accent1>
        <a:srgbClr val="F5A408"/>
      </a:accent1>
      <a:accent2>
        <a:srgbClr val="FA731A"/>
      </a:accent2>
      <a:accent3>
        <a:srgbClr val="AB9281"/>
      </a:accent3>
      <a:accent4>
        <a:srgbClr val="A18CD0"/>
      </a:accent4>
      <a:accent5>
        <a:srgbClr val="8EBBD2"/>
      </a:accent5>
      <a:accent6>
        <a:srgbClr val="ACC995"/>
      </a:accent6>
      <a:hlink>
        <a:srgbClr val="FAC96A"/>
      </a:hlink>
      <a:folHlink>
        <a:srgbClr val="FCDB9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04000"/>
                <a:satMod val="128000"/>
                <a:lumMod val="104000"/>
              </a:schemeClr>
            </a:gs>
            <a:gs pos="100000">
              <a:schemeClr val="phClr">
                <a:shade val="76000"/>
                <a:hueMod val="89000"/>
                <a:satMod val="164000"/>
                <a:lumMod val="68000"/>
              </a:schemeClr>
            </a:gs>
          </a:gsLst>
          <a:path path="circle">
            <a:fillToRect l="45000" t="65000" r="125000" b="100000"/>
          </a:path>
        </a:gradFill>
        <a:blipFill rotWithShape="1">
          <a:blip xmlns:r="http://schemas.openxmlformats.org/officeDocument/2006/relationships" r:embed="rId1">
            <a:duotone>
              <a:schemeClr val="phClr">
                <a:shade val="42000"/>
                <a:hueMod val="42000"/>
                <a:satMod val="124000"/>
                <a:lumMod val="62000"/>
              </a:schemeClr>
              <a:schemeClr val="phClr">
                <a:tint val="96000"/>
                <a:satMod val="130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5A2F9111-B2DB-470C-BA56-608F9B658826}"/>
    </a:ext>
  </a:extLst>
</a:theme>
</file>

<file path=docProps/app.xml><?xml version="1.0" encoding="utf-8"?>
<Properties xmlns="http://schemas.openxmlformats.org/officeDocument/2006/extended-properties" xmlns:vt="http://schemas.openxmlformats.org/officeDocument/2006/docPropsVTypes">
  <Template>Ion</Template>
  <TotalTime>0</TotalTime>
  <Words>3879</Words>
  <Application>Microsoft Office PowerPoint</Application>
  <PresentationFormat>Widescreen</PresentationFormat>
  <Paragraphs>306</Paragraphs>
  <Slides>34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B Nazanin</vt:lpstr>
      <vt:lpstr>Century Gothic</vt:lpstr>
      <vt:lpstr>Times New Roman</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2023-04-11T14:06:57Z</dcterms:created>
  <dcterms:modified xsi:type="dcterms:W3CDTF">2023-04-12T13:01:46Z</dcterms:modified>
</cp:coreProperties>
</file>