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sldIdLst>
    <p:sldId id="305" r:id="rId2"/>
    <p:sldId id="256" r:id="rId3"/>
    <p:sldId id="257" r:id="rId4"/>
    <p:sldId id="307" r:id="rId5"/>
    <p:sldId id="258" r:id="rId6"/>
    <p:sldId id="302" r:id="rId7"/>
    <p:sldId id="303" r:id="rId8"/>
    <p:sldId id="304" r:id="rId9"/>
    <p:sldId id="308" r:id="rId10"/>
    <p:sldId id="261" r:id="rId11"/>
    <p:sldId id="271" r:id="rId12"/>
    <p:sldId id="272" r:id="rId13"/>
    <p:sldId id="273" r:id="rId14"/>
    <p:sldId id="262" r:id="rId15"/>
    <p:sldId id="263" r:id="rId16"/>
    <p:sldId id="274" r:id="rId17"/>
    <p:sldId id="276" r:id="rId18"/>
    <p:sldId id="277" r:id="rId19"/>
    <p:sldId id="278" r:id="rId20"/>
    <p:sldId id="279" r:id="rId21"/>
    <p:sldId id="264" r:id="rId22"/>
    <p:sldId id="265" r:id="rId23"/>
    <p:sldId id="280" r:id="rId24"/>
    <p:sldId id="283" r:id="rId25"/>
    <p:sldId id="284" r:id="rId26"/>
    <p:sldId id="266" r:id="rId27"/>
    <p:sldId id="267" r:id="rId28"/>
    <p:sldId id="268" r:id="rId29"/>
    <p:sldId id="269" r:id="rId30"/>
    <p:sldId id="294" r:id="rId31"/>
    <p:sldId id="295" r:id="rId32"/>
    <p:sldId id="270"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9" d="100"/>
          <a:sy n="69" d="100"/>
        </p:scale>
        <p:origin x="756"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5CE9C9-3B56-211E-3C99-C1437C7DF54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B9F3DB0-2898-185D-C923-FD0169AA483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85F1066-94E3-264A-100E-9ECECF312914}"/>
              </a:ext>
            </a:extLst>
          </p:cNvPr>
          <p:cNvSpPr>
            <a:spLocks noGrp="1"/>
          </p:cNvSpPr>
          <p:nvPr>
            <p:ph type="dt" sz="half" idx="10"/>
          </p:nvPr>
        </p:nvSpPr>
        <p:spPr/>
        <p:txBody>
          <a:bodyPr/>
          <a:lstStyle/>
          <a:p>
            <a:fld id="{9052DCAC-2850-433E-9515-7622678FD2A8}" type="datetimeFigureOut">
              <a:rPr lang="en-US" smtClean="0"/>
              <a:t>4/12/2023</a:t>
            </a:fld>
            <a:endParaRPr lang="en-US"/>
          </a:p>
        </p:txBody>
      </p:sp>
      <p:sp>
        <p:nvSpPr>
          <p:cNvPr id="5" name="Footer Placeholder 4">
            <a:extLst>
              <a:ext uri="{FF2B5EF4-FFF2-40B4-BE49-F238E27FC236}">
                <a16:creationId xmlns:a16="http://schemas.microsoft.com/office/drawing/2014/main" id="{6E7EA5C7-DCBC-6672-6917-BA3E0F53145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8BDBFBD-43C5-7C6A-BEFB-5877EB06F49B}"/>
              </a:ext>
            </a:extLst>
          </p:cNvPr>
          <p:cNvSpPr>
            <a:spLocks noGrp="1"/>
          </p:cNvSpPr>
          <p:nvPr>
            <p:ph type="sldNum" sz="quarter" idx="12"/>
          </p:nvPr>
        </p:nvSpPr>
        <p:spPr/>
        <p:txBody>
          <a:bodyPr/>
          <a:lstStyle/>
          <a:p>
            <a:fld id="{77D41BBA-120F-4B7C-9CA9-BB6E8A76DBD2}" type="slidenum">
              <a:rPr lang="en-US" smtClean="0"/>
              <a:t>‹#›</a:t>
            </a:fld>
            <a:endParaRPr lang="en-US"/>
          </a:p>
        </p:txBody>
      </p:sp>
    </p:spTree>
    <p:extLst>
      <p:ext uri="{BB962C8B-B14F-4D97-AF65-F5344CB8AC3E}">
        <p14:creationId xmlns:p14="http://schemas.microsoft.com/office/powerpoint/2010/main" val="17464141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F77263-CAB3-0FD2-48E4-544700E2BBF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287490D-03DC-F368-2ACC-A72E0ADE673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0DBF6A-7BE1-DF49-5B8E-D704F8172C15}"/>
              </a:ext>
            </a:extLst>
          </p:cNvPr>
          <p:cNvSpPr>
            <a:spLocks noGrp="1"/>
          </p:cNvSpPr>
          <p:nvPr>
            <p:ph type="dt" sz="half" idx="10"/>
          </p:nvPr>
        </p:nvSpPr>
        <p:spPr/>
        <p:txBody>
          <a:bodyPr/>
          <a:lstStyle/>
          <a:p>
            <a:fld id="{9052DCAC-2850-433E-9515-7622678FD2A8}" type="datetimeFigureOut">
              <a:rPr lang="en-US" smtClean="0"/>
              <a:t>4/12/2023</a:t>
            </a:fld>
            <a:endParaRPr lang="en-US"/>
          </a:p>
        </p:txBody>
      </p:sp>
      <p:sp>
        <p:nvSpPr>
          <p:cNvPr id="5" name="Footer Placeholder 4">
            <a:extLst>
              <a:ext uri="{FF2B5EF4-FFF2-40B4-BE49-F238E27FC236}">
                <a16:creationId xmlns:a16="http://schemas.microsoft.com/office/drawing/2014/main" id="{030E006F-7DF6-61D1-D560-962AB7A4BEA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1DC23B4-BDD4-9465-D72F-DD33AA06631F}"/>
              </a:ext>
            </a:extLst>
          </p:cNvPr>
          <p:cNvSpPr>
            <a:spLocks noGrp="1"/>
          </p:cNvSpPr>
          <p:nvPr>
            <p:ph type="sldNum" sz="quarter" idx="12"/>
          </p:nvPr>
        </p:nvSpPr>
        <p:spPr/>
        <p:txBody>
          <a:bodyPr/>
          <a:lstStyle/>
          <a:p>
            <a:fld id="{77D41BBA-120F-4B7C-9CA9-BB6E8A76DBD2}" type="slidenum">
              <a:rPr lang="en-US" smtClean="0"/>
              <a:t>‹#›</a:t>
            </a:fld>
            <a:endParaRPr lang="en-US"/>
          </a:p>
        </p:txBody>
      </p:sp>
    </p:spTree>
    <p:extLst>
      <p:ext uri="{BB962C8B-B14F-4D97-AF65-F5344CB8AC3E}">
        <p14:creationId xmlns:p14="http://schemas.microsoft.com/office/powerpoint/2010/main" val="18836673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FC4C9BC-9C3E-75C5-9A78-034055CB880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9D79473-7080-72DF-60DF-61F4AC0EA73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65C545A-43BA-5911-E489-D10501C7E9C0}"/>
              </a:ext>
            </a:extLst>
          </p:cNvPr>
          <p:cNvSpPr>
            <a:spLocks noGrp="1"/>
          </p:cNvSpPr>
          <p:nvPr>
            <p:ph type="dt" sz="half" idx="10"/>
          </p:nvPr>
        </p:nvSpPr>
        <p:spPr/>
        <p:txBody>
          <a:bodyPr/>
          <a:lstStyle/>
          <a:p>
            <a:fld id="{9052DCAC-2850-433E-9515-7622678FD2A8}" type="datetimeFigureOut">
              <a:rPr lang="en-US" smtClean="0"/>
              <a:t>4/12/2023</a:t>
            </a:fld>
            <a:endParaRPr lang="en-US"/>
          </a:p>
        </p:txBody>
      </p:sp>
      <p:sp>
        <p:nvSpPr>
          <p:cNvPr id="5" name="Footer Placeholder 4">
            <a:extLst>
              <a:ext uri="{FF2B5EF4-FFF2-40B4-BE49-F238E27FC236}">
                <a16:creationId xmlns:a16="http://schemas.microsoft.com/office/drawing/2014/main" id="{C489D047-B40C-4537-5B20-47564E1C31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A19098-21CE-F5E2-E44B-D3EAAA89E53B}"/>
              </a:ext>
            </a:extLst>
          </p:cNvPr>
          <p:cNvSpPr>
            <a:spLocks noGrp="1"/>
          </p:cNvSpPr>
          <p:nvPr>
            <p:ph type="sldNum" sz="quarter" idx="12"/>
          </p:nvPr>
        </p:nvSpPr>
        <p:spPr/>
        <p:txBody>
          <a:bodyPr/>
          <a:lstStyle/>
          <a:p>
            <a:fld id="{77D41BBA-120F-4B7C-9CA9-BB6E8A76DBD2}" type="slidenum">
              <a:rPr lang="en-US" smtClean="0"/>
              <a:t>‹#›</a:t>
            </a:fld>
            <a:endParaRPr lang="en-US"/>
          </a:p>
        </p:txBody>
      </p:sp>
    </p:spTree>
    <p:extLst>
      <p:ext uri="{BB962C8B-B14F-4D97-AF65-F5344CB8AC3E}">
        <p14:creationId xmlns:p14="http://schemas.microsoft.com/office/powerpoint/2010/main" val="26284697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991905-3872-D1C1-D62D-0D626383682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944673B-EDAA-C00E-7EC0-8753E21BDAE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6A0BBA8-D875-BC66-C914-2FA6E53EA191}"/>
              </a:ext>
            </a:extLst>
          </p:cNvPr>
          <p:cNvSpPr>
            <a:spLocks noGrp="1"/>
          </p:cNvSpPr>
          <p:nvPr>
            <p:ph type="dt" sz="half" idx="10"/>
          </p:nvPr>
        </p:nvSpPr>
        <p:spPr/>
        <p:txBody>
          <a:bodyPr/>
          <a:lstStyle/>
          <a:p>
            <a:fld id="{9052DCAC-2850-433E-9515-7622678FD2A8}" type="datetimeFigureOut">
              <a:rPr lang="en-US" smtClean="0"/>
              <a:t>4/12/2023</a:t>
            </a:fld>
            <a:endParaRPr lang="en-US"/>
          </a:p>
        </p:txBody>
      </p:sp>
      <p:sp>
        <p:nvSpPr>
          <p:cNvPr id="5" name="Footer Placeholder 4">
            <a:extLst>
              <a:ext uri="{FF2B5EF4-FFF2-40B4-BE49-F238E27FC236}">
                <a16:creationId xmlns:a16="http://schemas.microsoft.com/office/drawing/2014/main" id="{C851F5E0-4793-0798-B170-6AA349FB159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B0C9D6-CA56-F67A-B923-66DD54194388}"/>
              </a:ext>
            </a:extLst>
          </p:cNvPr>
          <p:cNvSpPr>
            <a:spLocks noGrp="1"/>
          </p:cNvSpPr>
          <p:nvPr>
            <p:ph type="sldNum" sz="quarter" idx="12"/>
          </p:nvPr>
        </p:nvSpPr>
        <p:spPr/>
        <p:txBody>
          <a:bodyPr/>
          <a:lstStyle/>
          <a:p>
            <a:fld id="{77D41BBA-120F-4B7C-9CA9-BB6E8A76DBD2}" type="slidenum">
              <a:rPr lang="en-US" smtClean="0"/>
              <a:t>‹#›</a:t>
            </a:fld>
            <a:endParaRPr lang="en-US"/>
          </a:p>
        </p:txBody>
      </p:sp>
    </p:spTree>
    <p:extLst>
      <p:ext uri="{BB962C8B-B14F-4D97-AF65-F5344CB8AC3E}">
        <p14:creationId xmlns:p14="http://schemas.microsoft.com/office/powerpoint/2010/main" val="10145507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5F0E04-8005-3CFF-4736-89A1F819191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1EEE2F3-89E5-66D4-60CE-37714432A4A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48A4580-7010-476A-413A-8AA3D98CD1E6}"/>
              </a:ext>
            </a:extLst>
          </p:cNvPr>
          <p:cNvSpPr>
            <a:spLocks noGrp="1"/>
          </p:cNvSpPr>
          <p:nvPr>
            <p:ph type="dt" sz="half" idx="10"/>
          </p:nvPr>
        </p:nvSpPr>
        <p:spPr/>
        <p:txBody>
          <a:bodyPr/>
          <a:lstStyle/>
          <a:p>
            <a:fld id="{9052DCAC-2850-433E-9515-7622678FD2A8}" type="datetimeFigureOut">
              <a:rPr lang="en-US" smtClean="0"/>
              <a:t>4/12/2023</a:t>
            </a:fld>
            <a:endParaRPr lang="en-US"/>
          </a:p>
        </p:txBody>
      </p:sp>
      <p:sp>
        <p:nvSpPr>
          <p:cNvPr id="5" name="Footer Placeholder 4">
            <a:extLst>
              <a:ext uri="{FF2B5EF4-FFF2-40B4-BE49-F238E27FC236}">
                <a16:creationId xmlns:a16="http://schemas.microsoft.com/office/drawing/2014/main" id="{DDDEAEA6-4B09-964E-93F5-1CA5CC42D2C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C069A7A-97AA-58BC-CB67-9252777FE98C}"/>
              </a:ext>
            </a:extLst>
          </p:cNvPr>
          <p:cNvSpPr>
            <a:spLocks noGrp="1"/>
          </p:cNvSpPr>
          <p:nvPr>
            <p:ph type="sldNum" sz="quarter" idx="12"/>
          </p:nvPr>
        </p:nvSpPr>
        <p:spPr/>
        <p:txBody>
          <a:bodyPr/>
          <a:lstStyle/>
          <a:p>
            <a:fld id="{77D41BBA-120F-4B7C-9CA9-BB6E8A76DBD2}" type="slidenum">
              <a:rPr lang="en-US" smtClean="0"/>
              <a:t>‹#›</a:t>
            </a:fld>
            <a:endParaRPr lang="en-US"/>
          </a:p>
        </p:txBody>
      </p:sp>
    </p:spTree>
    <p:extLst>
      <p:ext uri="{BB962C8B-B14F-4D97-AF65-F5344CB8AC3E}">
        <p14:creationId xmlns:p14="http://schemas.microsoft.com/office/powerpoint/2010/main" val="12192232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78E95D-D5A6-2DA4-8080-213AC43FC20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9A84F10-1BDF-8023-D54F-6EE4F37C5DB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8302B66-126C-95C7-7334-1663677E569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CF07A8C-1066-C67B-53B8-FF7D02498E66}"/>
              </a:ext>
            </a:extLst>
          </p:cNvPr>
          <p:cNvSpPr>
            <a:spLocks noGrp="1"/>
          </p:cNvSpPr>
          <p:nvPr>
            <p:ph type="dt" sz="half" idx="10"/>
          </p:nvPr>
        </p:nvSpPr>
        <p:spPr/>
        <p:txBody>
          <a:bodyPr/>
          <a:lstStyle/>
          <a:p>
            <a:fld id="{9052DCAC-2850-433E-9515-7622678FD2A8}" type="datetimeFigureOut">
              <a:rPr lang="en-US" smtClean="0"/>
              <a:t>4/12/2023</a:t>
            </a:fld>
            <a:endParaRPr lang="en-US"/>
          </a:p>
        </p:txBody>
      </p:sp>
      <p:sp>
        <p:nvSpPr>
          <p:cNvPr id="6" name="Footer Placeholder 5">
            <a:extLst>
              <a:ext uri="{FF2B5EF4-FFF2-40B4-BE49-F238E27FC236}">
                <a16:creationId xmlns:a16="http://schemas.microsoft.com/office/drawing/2014/main" id="{6D9DEA6F-89D3-9FC5-276A-095D9EDBE20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836416E-F12C-252E-2EA9-EB1B7B611735}"/>
              </a:ext>
            </a:extLst>
          </p:cNvPr>
          <p:cNvSpPr>
            <a:spLocks noGrp="1"/>
          </p:cNvSpPr>
          <p:nvPr>
            <p:ph type="sldNum" sz="quarter" idx="12"/>
          </p:nvPr>
        </p:nvSpPr>
        <p:spPr/>
        <p:txBody>
          <a:bodyPr/>
          <a:lstStyle/>
          <a:p>
            <a:fld id="{77D41BBA-120F-4B7C-9CA9-BB6E8A76DBD2}" type="slidenum">
              <a:rPr lang="en-US" smtClean="0"/>
              <a:t>‹#›</a:t>
            </a:fld>
            <a:endParaRPr lang="en-US"/>
          </a:p>
        </p:txBody>
      </p:sp>
    </p:spTree>
    <p:extLst>
      <p:ext uri="{BB962C8B-B14F-4D97-AF65-F5344CB8AC3E}">
        <p14:creationId xmlns:p14="http://schemas.microsoft.com/office/powerpoint/2010/main" val="16804092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62A418-AB13-3B19-18AB-BF341006FFB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748E18F-5E99-5EBE-D02F-00800E00BE3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F397DC9-BBCE-A007-E6E7-D16E496B133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95229EE-A8F9-8899-0914-6C1F657DD2E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D5446AA-3BE0-CE0C-022F-15D77218CD1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A59717F-9557-4604-4BAE-FA003F7B2B2A}"/>
              </a:ext>
            </a:extLst>
          </p:cNvPr>
          <p:cNvSpPr>
            <a:spLocks noGrp="1"/>
          </p:cNvSpPr>
          <p:nvPr>
            <p:ph type="dt" sz="half" idx="10"/>
          </p:nvPr>
        </p:nvSpPr>
        <p:spPr/>
        <p:txBody>
          <a:bodyPr/>
          <a:lstStyle/>
          <a:p>
            <a:fld id="{9052DCAC-2850-433E-9515-7622678FD2A8}" type="datetimeFigureOut">
              <a:rPr lang="en-US" smtClean="0"/>
              <a:t>4/12/2023</a:t>
            </a:fld>
            <a:endParaRPr lang="en-US"/>
          </a:p>
        </p:txBody>
      </p:sp>
      <p:sp>
        <p:nvSpPr>
          <p:cNvPr id="8" name="Footer Placeholder 7">
            <a:extLst>
              <a:ext uri="{FF2B5EF4-FFF2-40B4-BE49-F238E27FC236}">
                <a16:creationId xmlns:a16="http://schemas.microsoft.com/office/drawing/2014/main" id="{0E8FA905-CB01-CAD0-92F0-0FDA3A52921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7A11E2A-E8B2-E293-5016-2EFA0F1D119F}"/>
              </a:ext>
            </a:extLst>
          </p:cNvPr>
          <p:cNvSpPr>
            <a:spLocks noGrp="1"/>
          </p:cNvSpPr>
          <p:nvPr>
            <p:ph type="sldNum" sz="quarter" idx="12"/>
          </p:nvPr>
        </p:nvSpPr>
        <p:spPr/>
        <p:txBody>
          <a:bodyPr/>
          <a:lstStyle/>
          <a:p>
            <a:fld id="{77D41BBA-120F-4B7C-9CA9-BB6E8A76DBD2}" type="slidenum">
              <a:rPr lang="en-US" smtClean="0"/>
              <a:t>‹#›</a:t>
            </a:fld>
            <a:endParaRPr lang="en-US"/>
          </a:p>
        </p:txBody>
      </p:sp>
    </p:spTree>
    <p:extLst>
      <p:ext uri="{BB962C8B-B14F-4D97-AF65-F5344CB8AC3E}">
        <p14:creationId xmlns:p14="http://schemas.microsoft.com/office/powerpoint/2010/main" val="27505549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9AE8C4-0251-2C1E-7ABA-70A2880F6F5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5C1D788-4072-F3C2-D32C-AFFC9C992C41}"/>
              </a:ext>
            </a:extLst>
          </p:cNvPr>
          <p:cNvSpPr>
            <a:spLocks noGrp="1"/>
          </p:cNvSpPr>
          <p:nvPr>
            <p:ph type="dt" sz="half" idx="10"/>
          </p:nvPr>
        </p:nvSpPr>
        <p:spPr/>
        <p:txBody>
          <a:bodyPr/>
          <a:lstStyle/>
          <a:p>
            <a:fld id="{9052DCAC-2850-433E-9515-7622678FD2A8}" type="datetimeFigureOut">
              <a:rPr lang="en-US" smtClean="0"/>
              <a:t>4/12/2023</a:t>
            </a:fld>
            <a:endParaRPr lang="en-US"/>
          </a:p>
        </p:txBody>
      </p:sp>
      <p:sp>
        <p:nvSpPr>
          <p:cNvPr id="4" name="Footer Placeholder 3">
            <a:extLst>
              <a:ext uri="{FF2B5EF4-FFF2-40B4-BE49-F238E27FC236}">
                <a16:creationId xmlns:a16="http://schemas.microsoft.com/office/drawing/2014/main" id="{39084521-DC6B-9050-5FA6-8999CE74321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37C67A9-A676-2D4D-81A4-4D66C559BFB0}"/>
              </a:ext>
            </a:extLst>
          </p:cNvPr>
          <p:cNvSpPr>
            <a:spLocks noGrp="1"/>
          </p:cNvSpPr>
          <p:nvPr>
            <p:ph type="sldNum" sz="quarter" idx="12"/>
          </p:nvPr>
        </p:nvSpPr>
        <p:spPr/>
        <p:txBody>
          <a:bodyPr/>
          <a:lstStyle/>
          <a:p>
            <a:fld id="{77D41BBA-120F-4B7C-9CA9-BB6E8A76DBD2}" type="slidenum">
              <a:rPr lang="en-US" smtClean="0"/>
              <a:t>‹#›</a:t>
            </a:fld>
            <a:endParaRPr lang="en-US"/>
          </a:p>
        </p:txBody>
      </p:sp>
    </p:spTree>
    <p:extLst>
      <p:ext uri="{BB962C8B-B14F-4D97-AF65-F5344CB8AC3E}">
        <p14:creationId xmlns:p14="http://schemas.microsoft.com/office/powerpoint/2010/main" val="18672772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3627D76-BDA9-9F25-4533-CA27CF07329E}"/>
              </a:ext>
            </a:extLst>
          </p:cNvPr>
          <p:cNvSpPr>
            <a:spLocks noGrp="1"/>
          </p:cNvSpPr>
          <p:nvPr>
            <p:ph type="dt" sz="half" idx="10"/>
          </p:nvPr>
        </p:nvSpPr>
        <p:spPr/>
        <p:txBody>
          <a:bodyPr/>
          <a:lstStyle/>
          <a:p>
            <a:fld id="{9052DCAC-2850-433E-9515-7622678FD2A8}" type="datetimeFigureOut">
              <a:rPr lang="en-US" smtClean="0"/>
              <a:t>4/12/2023</a:t>
            </a:fld>
            <a:endParaRPr lang="en-US"/>
          </a:p>
        </p:txBody>
      </p:sp>
      <p:sp>
        <p:nvSpPr>
          <p:cNvPr id="3" name="Footer Placeholder 2">
            <a:extLst>
              <a:ext uri="{FF2B5EF4-FFF2-40B4-BE49-F238E27FC236}">
                <a16:creationId xmlns:a16="http://schemas.microsoft.com/office/drawing/2014/main" id="{0F09E138-0AEA-AE5A-4292-3A8D82B5E17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2AA676D-045A-AE12-FE68-E55C2C698DE1}"/>
              </a:ext>
            </a:extLst>
          </p:cNvPr>
          <p:cNvSpPr>
            <a:spLocks noGrp="1"/>
          </p:cNvSpPr>
          <p:nvPr>
            <p:ph type="sldNum" sz="quarter" idx="12"/>
          </p:nvPr>
        </p:nvSpPr>
        <p:spPr/>
        <p:txBody>
          <a:bodyPr/>
          <a:lstStyle/>
          <a:p>
            <a:fld id="{77D41BBA-120F-4B7C-9CA9-BB6E8A76DBD2}" type="slidenum">
              <a:rPr lang="en-US" smtClean="0"/>
              <a:t>‹#›</a:t>
            </a:fld>
            <a:endParaRPr lang="en-US"/>
          </a:p>
        </p:txBody>
      </p:sp>
    </p:spTree>
    <p:extLst>
      <p:ext uri="{BB962C8B-B14F-4D97-AF65-F5344CB8AC3E}">
        <p14:creationId xmlns:p14="http://schemas.microsoft.com/office/powerpoint/2010/main" val="27863691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D7315C-5714-FE2E-B777-96C983F9AD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1CBC3FE-8090-B08B-8A0F-BC3A9FF07F1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715B7BE-3429-A0CE-B804-3F2BE035964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DDD978F-EE4D-0496-C179-6D1DFC58E4B9}"/>
              </a:ext>
            </a:extLst>
          </p:cNvPr>
          <p:cNvSpPr>
            <a:spLocks noGrp="1"/>
          </p:cNvSpPr>
          <p:nvPr>
            <p:ph type="dt" sz="half" idx="10"/>
          </p:nvPr>
        </p:nvSpPr>
        <p:spPr/>
        <p:txBody>
          <a:bodyPr/>
          <a:lstStyle/>
          <a:p>
            <a:fld id="{9052DCAC-2850-433E-9515-7622678FD2A8}" type="datetimeFigureOut">
              <a:rPr lang="en-US" smtClean="0"/>
              <a:t>4/12/2023</a:t>
            </a:fld>
            <a:endParaRPr lang="en-US"/>
          </a:p>
        </p:txBody>
      </p:sp>
      <p:sp>
        <p:nvSpPr>
          <p:cNvPr id="6" name="Footer Placeholder 5">
            <a:extLst>
              <a:ext uri="{FF2B5EF4-FFF2-40B4-BE49-F238E27FC236}">
                <a16:creationId xmlns:a16="http://schemas.microsoft.com/office/drawing/2014/main" id="{4689A72E-6F77-81DC-53F8-29F6B58A007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D2FF26D-E8D2-B128-18F2-073AA5C0C687}"/>
              </a:ext>
            </a:extLst>
          </p:cNvPr>
          <p:cNvSpPr>
            <a:spLocks noGrp="1"/>
          </p:cNvSpPr>
          <p:nvPr>
            <p:ph type="sldNum" sz="quarter" idx="12"/>
          </p:nvPr>
        </p:nvSpPr>
        <p:spPr/>
        <p:txBody>
          <a:bodyPr/>
          <a:lstStyle/>
          <a:p>
            <a:fld id="{77D41BBA-120F-4B7C-9CA9-BB6E8A76DBD2}" type="slidenum">
              <a:rPr lang="en-US" smtClean="0"/>
              <a:t>‹#›</a:t>
            </a:fld>
            <a:endParaRPr lang="en-US"/>
          </a:p>
        </p:txBody>
      </p:sp>
    </p:spTree>
    <p:extLst>
      <p:ext uri="{BB962C8B-B14F-4D97-AF65-F5344CB8AC3E}">
        <p14:creationId xmlns:p14="http://schemas.microsoft.com/office/powerpoint/2010/main" val="4910538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E3EB3-CD51-AE42-1DB3-B9C90F428F6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967D8E9-6682-65E9-C677-DE394C6E6DF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A7B1FC8-5597-9B4F-9403-6DD473DAD99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32B6AAF-1040-98C9-9FBF-B0CE0621D929}"/>
              </a:ext>
            </a:extLst>
          </p:cNvPr>
          <p:cNvSpPr>
            <a:spLocks noGrp="1"/>
          </p:cNvSpPr>
          <p:nvPr>
            <p:ph type="dt" sz="half" idx="10"/>
          </p:nvPr>
        </p:nvSpPr>
        <p:spPr/>
        <p:txBody>
          <a:bodyPr/>
          <a:lstStyle/>
          <a:p>
            <a:fld id="{9052DCAC-2850-433E-9515-7622678FD2A8}" type="datetimeFigureOut">
              <a:rPr lang="en-US" smtClean="0"/>
              <a:t>4/12/2023</a:t>
            </a:fld>
            <a:endParaRPr lang="en-US"/>
          </a:p>
        </p:txBody>
      </p:sp>
      <p:sp>
        <p:nvSpPr>
          <p:cNvPr id="6" name="Footer Placeholder 5">
            <a:extLst>
              <a:ext uri="{FF2B5EF4-FFF2-40B4-BE49-F238E27FC236}">
                <a16:creationId xmlns:a16="http://schemas.microsoft.com/office/drawing/2014/main" id="{469D8D87-E9AE-FC2E-4775-5ED6A3662C8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996768E-7769-54B9-7ECA-EB343D96E30C}"/>
              </a:ext>
            </a:extLst>
          </p:cNvPr>
          <p:cNvSpPr>
            <a:spLocks noGrp="1"/>
          </p:cNvSpPr>
          <p:nvPr>
            <p:ph type="sldNum" sz="quarter" idx="12"/>
          </p:nvPr>
        </p:nvSpPr>
        <p:spPr/>
        <p:txBody>
          <a:bodyPr/>
          <a:lstStyle/>
          <a:p>
            <a:fld id="{77D41BBA-120F-4B7C-9CA9-BB6E8A76DBD2}" type="slidenum">
              <a:rPr lang="en-US" smtClean="0"/>
              <a:t>‹#›</a:t>
            </a:fld>
            <a:endParaRPr lang="en-US"/>
          </a:p>
        </p:txBody>
      </p:sp>
    </p:spTree>
    <p:extLst>
      <p:ext uri="{BB962C8B-B14F-4D97-AF65-F5344CB8AC3E}">
        <p14:creationId xmlns:p14="http://schemas.microsoft.com/office/powerpoint/2010/main" val="10614013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2000" b="-12000"/>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E445986-AEE5-DB23-D705-EE8614521B5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74AEF1D-3EEF-20B4-3372-F620DF02EB1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0A39B78-CBA3-3FB6-AD9A-36F1CE8993A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52DCAC-2850-433E-9515-7622678FD2A8}" type="datetimeFigureOut">
              <a:rPr lang="en-US" smtClean="0"/>
              <a:t>4/12/2023</a:t>
            </a:fld>
            <a:endParaRPr lang="en-US"/>
          </a:p>
        </p:txBody>
      </p:sp>
      <p:sp>
        <p:nvSpPr>
          <p:cNvPr id="5" name="Footer Placeholder 4">
            <a:extLst>
              <a:ext uri="{FF2B5EF4-FFF2-40B4-BE49-F238E27FC236}">
                <a16:creationId xmlns:a16="http://schemas.microsoft.com/office/drawing/2014/main" id="{B1D6E91D-0080-6392-EC3D-2F3266397D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300FC42-2F82-7784-BCF8-2B32C521165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D41BBA-120F-4B7C-9CA9-BB6E8A76DBD2}" type="slidenum">
              <a:rPr lang="en-US" smtClean="0"/>
              <a:t>‹#›</a:t>
            </a:fld>
            <a:endParaRPr lang="en-US"/>
          </a:p>
        </p:txBody>
      </p:sp>
    </p:spTree>
    <p:extLst>
      <p:ext uri="{BB962C8B-B14F-4D97-AF65-F5344CB8AC3E}">
        <p14:creationId xmlns:p14="http://schemas.microsoft.com/office/powerpoint/2010/main" val="12826327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F34D7DB-94A1-C27B-6A9C-BDD44FD885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1999742" cy="6858000"/>
          </a:xfrm>
          <a:prstGeom prst="rect">
            <a:avLst/>
          </a:prstGeom>
          <a:ln>
            <a:noFill/>
          </a:ln>
          <a:effectLst>
            <a:softEdge rad="112500"/>
          </a:effectLst>
        </p:spPr>
      </p:pic>
    </p:spTree>
    <p:extLst>
      <p:ext uri="{BB962C8B-B14F-4D97-AF65-F5344CB8AC3E}">
        <p14:creationId xmlns:p14="http://schemas.microsoft.com/office/powerpoint/2010/main" val="2565990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Rounded Rectangle 11"/>
          <p:cNvSpPr/>
          <p:nvPr/>
        </p:nvSpPr>
        <p:spPr>
          <a:xfrm>
            <a:off x="9889099" y="6862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کلیات پژوهش</a:t>
            </a:r>
          </a:p>
        </p:txBody>
      </p:sp>
      <p:sp>
        <p:nvSpPr>
          <p:cNvPr id="13" name="Rounded Rectangle 12"/>
          <p:cNvSpPr/>
          <p:nvPr/>
        </p:nvSpPr>
        <p:spPr>
          <a:xfrm>
            <a:off x="9889099" y="1220755"/>
            <a:ext cx="2255573" cy="96010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fa-IR" sz="2667" dirty="0">
                <a:solidFill>
                  <a:schemeClr val="tx1"/>
                </a:solidFill>
                <a:cs typeface="+mj-cs"/>
              </a:rPr>
              <a:t>اهداف، فرضیات و تعاریف</a:t>
            </a:r>
          </a:p>
        </p:txBody>
      </p:sp>
      <p:sp>
        <p:nvSpPr>
          <p:cNvPr id="14" name="Rounded Rectangle 13"/>
          <p:cNvSpPr/>
          <p:nvPr/>
        </p:nvSpPr>
        <p:spPr>
          <a:xfrm>
            <a:off x="9889099" y="2372883"/>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روش پژوهش</a:t>
            </a:r>
          </a:p>
        </p:txBody>
      </p:sp>
      <p:sp>
        <p:nvSpPr>
          <p:cNvPr id="15" name="Rounded Rectangle 14"/>
          <p:cNvSpPr/>
          <p:nvPr/>
        </p:nvSpPr>
        <p:spPr>
          <a:xfrm>
            <a:off x="9889099" y="3525011"/>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تحلیل یافته ها</a:t>
            </a:r>
          </a:p>
        </p:txBody>
      </p:sp>
      <p:sp>
        <p:nvSpPr>
          <p:cNvPr id="16" name="Rounded Rectangle 15"/>
          <p:cNvSpPr/>
          <p:nvPr/>
        </p:nvSpPr>
        <p:spPr>
          <a:xfrm>
            <a:off x="9889099" y="4699979"/>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نتیجه گیری</a:t>
            </a:r>
          </a:p>
        </p:txBody>
      </p:sp>
      <p:sp>
        <p:nvSpPr>
          <p:cNvPr id="17" name="Rounded Rectangle 16"/>
          <p:cNvSpPr/>
          <p:nvPr/>
        </p:nvSpPr>
        <p:spPr>
          <a:xfrm>
            <a:off x="9891726" y="584966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محدودیت ها و پیشنهادات</a:t>
            </a:r>
          </a:p>
        </p:txBody>
      </p:sp>
      <p:sp>
        <p:nvSpPr>
          <p:cNvPr id="2" name="TextBox 1"/>
          <p:cNvSpPr txBox="1"/>
          <p:nvPr/>
        </p:nvSpPr>
        <p:spPr>
          <a:xfrm>
            <a:off x="47327" y="297297"/>
            <a:ext cx="9744405" cy="502766"/>
          </a:xfrm>
          <a:prstGeom prst="rect">
            <a:avLst/>
          </a:prstGeom>
          <a:noFill/>
        </p:spPr>
        <p:txBody>
          <a:bodyPr wrap="square" rtlCol="1">
            <a:spAutoFit/>
          </a:bodyPr>
          <a:lstStyle/>
          <a:p>
            <a:pPr algn="r" rtl="1"/>
            <a:r>
              <a:rPr lang="fa-IR" sz="2667" b="1" dirty="0">
                <a:solidFill>
                  <a:schemeClr val="bg1"/>
                </a:solidFill>
                <a:cs typeface="+mj-cs"/>
              </a:rPr>
              <a:t>اهداف پژوهش</a:t>
            </a:r>
          </a:p>
        </p:txBody>
      </p:sp>
      <p:sp>
        <p:nvSpPr>
          <p:cNvPr id="3" name="TextBox 2"/>
          <p:cNvSpPr txBox="1"/>
          <p:nvPr/>
        </p:nvSpPr>
        <p:spPr>
          <a:xfrm>
            <a:off x="70167" y="1388515"/>
            <a:ext cx="9721565" cy="4607095"/>
          </a:xfrm>
          <a:prstGeom prst="rect">
            <a:avLst/>
          </a:prstGeom>
          <a:noFill/>
        </p:spPr>
        <p:txBody>
          <a:bodyPr wrap="square" rtlCol="1">
            <a:spAutoFit/>
          </a:bodyPr>
          <a:lstStyle/>
          <a:p>
            <a:pPr algn="r" rtl="1"/>
            <a:r>
              <a:rPr lang="fa-IR" sz="2667" b="1" dirty="0">
                <a:solidFill>
                  <a:schemeClr val="bg1"/>
                </a:solidFill>
              </a:rPr>
              <a:t>هدف اصلی</a:t>
            </a:r>
          </a:p>
          <a:p>
            <a:pPr marL="457189" indent="-457189" algn="r" rtl="1">
              <a:buFont typeface="Wingdings" pitchFamily="2" charset="2"/>
              <a:buChar char="ü"/>
            </a:pPr>
            <a:r>
              <a:rPr lang="fa-IR" sz="2667" dirty="0">
                <a:solidFill>
                  <a:schemeClr val="bg1"/>
                </a:solidFill>
              </a:rPr>
              <a:t>این قالب پاورپوینت حرفه‌ای، با قابلیت ویرایش، برای استفاده در جلسات دفاع از رساله، پایان نامه، پروپوزال، سمینار و سایر رویدادهای مرتبط طراحی شده است.</a:t>
            </a:r>
          </a:p>
          <a:p>
            <a:pPr marL="457189" indent="-457189" algn="r" rtl="1">
              <a:buFont typeface="Wingdings" pitchFamily="2" charset="2"/>
              <a:buChar char="ü"/>
            </a:pPr>
            <a:endParaRPr lang="fa-IR" sz="2667" dirty="0">
              <a:solidFill>
                <a:schemeClr val="bg1"/>
              </a:solidFill>
            </a:endParaRPr>
          </a:p>
          <a:p>
            <a:pPr marL="457189" indent="-457189" algn="r" rtl="1">
              <a:buFont typeface="Wingdings" pitchFamily="2" charset="2"/>
              <a:buChar char="ü"/>
            </a:pPr>
            <a:endParaRPr lang="fa-IR" sz="2667" dirty="0">
              <a:solidFill>
                <a:schemeClr val="bg1"/>
              </a:solidFill>
            </a:endParaRPr>
          </a:p>
          <a:p>
            <a:pPr algn="r" rtl="1"/>
            <a:r>
              <a:rPr lang="fa-IR" sz="2667" b="1" dirty="0">
                <a:solidFill>
                  <a:schemeClr val="bg1"/>
                </a:solidFill>
              </a:rPr>
              <a:t>اهداف فرعی</a:t>
            </a:r>
          </a:p>
          <a:p>
            <a:pPr marL="457189" indent="-457189" algn="r" rtl="1">
              <a:buFont typeface="Wingdings" pitchFamily="2" charset="2"/>
              <a:buChar char="ü"/>
            </a:pPr>
            <a:r>
              <a:rPr lang="fa-IR" sz="2667" dirty="0">
                <a:solidFill>
                  <a:schemeClr val="bg1"/>
                </a:solidFill>
              </a:rPr>
              <a:t>این قالب پاورپوینت حرفه‌ای، با قابلیت ویرایش، برای استفاده در جلسات دفاع از رساله، پایان نامه، پروپوزال، سمینار و سایر رویدادهای مرتبط طراحی شده است.</a:t>
            </a:r>
          </a:p>
          <a:p>
            <a:pPr marL="457189" indent="-457189" algn="r" rtl="1">
              <a:buFont typeface="Wingdings" pitchFamily="2" charset="2"/>
              <a:buChar char="ü"/>
            </a:pPr>
            <a:endParaRPr lang="fa-IR" sz="2667" dirty="0">
              <a:solidFill>
                <a:schemeClr val="bg1"/>
              </a:solidFill>
            </a:endParaRPr>
          </a:p>
          <a:p>
            <a:pPr marL="457189" indent="-457189" algn="r" rtl="1">
              <a:buFont typeface="Wingdings" pitchFamily="2" charset="2"/>
              <a:buChar char="ü"/>
            </a:pPr>
            <a:r>
              <a:rPr lang="fa-IR" sz="2667" dirty="0">
                <a:solidFill>
                  <a:schemeClr val="bg1"/>
                </a:solidFill>
              </a:rPr>
              <a:t>این قالب پاورپوینت حرفه‌ای، با قابلیت ویرایش، برای استفاده در جلسات دفاع از رساله، پایان نامه، پروپوزال، سمینار و سایر رویدادهای مرتبط طراحی شده است.</a:t>
            </a:r>
          </a:p>
        </p:txBody>
      </p:sp>
    </p:spTree>
    <p:extLst>
      <p:ext uri="{BB962C8B-B14F-4D97-AF65-F5344CB8AC3E}">
        <p14:creationId xmlns:p14="http://schemas.microsoft.com/office/powerpoint/2010/main" val="176838016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2"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Rounded Rectangle 11"/>
          <p:cNvSpPr/>
          <p:nvPr/>
        </p:nvSpPr>
        <p:spPr>
          <a:xfrm>
            <a:off x="9889099" y="6862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کلیات پژوهش</a:t>
            </a:r>
          </a:p>
        </p:txBody>
      </p:sp>
      <p:sp>
        <p:nvSpPr>
          <p:cNvPr id="13" name="Rounded Rectangle 12"/>
          <p:cNvSpPr/>
          <p:nvPr/>
        </p:nvSpPr>
        <p:spPr>
          <a:xfrm>
            <a:off x="9889099" y="1220755"/>
            <a:ext cx="2255573" cy="96010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fa-IR" sz="2667" dirty="0">
                <a:solidFill>
                  <a:schemeClr val="tx1"/>
                </a:solidFill>
                <a:cs typeface="+mj-cs"/>
              </a:rPr>
              <a:t>اهداف، فرضیات و تعاریف</a:t>
            </a:r>
          </a:p>
        </p:txBody>
      </p:sp>
      <p:sp>
        <p:nvSpPr>
          <p:cNvPr id="14" name="Rounded Rectangle 13"/>
          <p:cNvSpPr/>
          <p:nvPr/>
        </p:nvSpPr>
        <p:spPr>
          <a:xfrm>
            <a:off x="9889099" y="2372883"/>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روش پژوهش</a:t>
            </a:r>
          </a:p>
        </p:txBody>
      </p:sp>
      <p:sp>
        <p:nvSpPr>
          <p:cNvPr id="15" name="Rounded Rectangle 14"/>
          <p:cNvSpPr/>
          <p:nvPr/>
        </p:nvSpPr>
        <p:spPr>
          <a:xfrm>
            <a:off x="9889099" y="3525011"/>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تحلیل یافته ها</a:t>
            </a:r>
          </a:p>
        </p:txBody>
      </p:sp>
      <p:sp>
        <p:nvSpPr>
          <p:cNvPr id="16" name="Rounded Rectangle 15"/>
          <p:cNvSpPr/>
          <p:nvPr/>
        </p:nvSpPr>
        <p:spPr>
          <a:xfrm>
            <a:off x="9889099" y="4699979"/>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نتیجه گیری</a:t>
            </a:r>
          </a:p>
        </p:txBody>
      </p:sp>
      <p:sp>
        <p:nvSpPr>
          <p:cNvPr id="17" name="Rounded Rectangle 16"/>
          <p:cNvSpPr/>
          <p:nvPr/>
        </p:nvSpPr>
        <p:spPr>
          <a:xfrm>
            <a:off x="9891726" y="584966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محدودیت ها و پیشنهادات</a:t>
            </a:r>
          </a:p>
        </p:txBody>
      </p:sp>
      <p:sp>
        <p:nvSpPr>
          <p:cNvPr id="2" name="TextBox 1"/>
          <p:cNvSpPr txBox="1"/>
          <p:nvPr/>
        </p:nvSpPr>
        <p:spPr>
          <a:xfrm>
            <a:off x="70168" y="548680"/>
            <a:ext cx="9744405" cy="502766"/>
          </a:xfrm>
          <a:prstGeom prst="rect">
            <a:avLst/>
          </a:prstGeom>
          <a:noFill/>
        </p:spPr>
        <p:txBody>
          <a:bodyPr wrap="square" rtlCol="1">
            <a:spAutoFit/>
          </a:bodyPr>
          <a:lstStyle/>
          <a:p>
            <a:pPr algn="r" rtl="1"/>
            <a:r>
              <a:rPr lang="fa-IR" sz="2667" b="1" dirty="0">
                <a:solidFill>
                  <a:schemeClr val="bg1"/>
                </a:solidFill>
                <a:cs typeface="+mj-cs"/>
              </a:rPr>
              <a:t>فرضيه‏هاي پژوهش</a:t>
            </a:r>
          </a:p>
        </p:txBody>
      </p:sp>
      <p:sp>
        <p:nvSpPr>
          <p:cNvPr id="3" name="TextBox 2"/>
          <p:cNvSpPr txBox="1"/>
          <p:nvPr/>
        </p:nvSpPr>
        <p:spPr>
          <a:xfrm>
            <a:off x="318655" y="1083715"/>
            <a:ext cx="9461658" cy="5427961"/>
          </a:xfrm>
          <a:prstGeom prst="rect">
            <a:avLst/>
          </a:prstGeom>
          <a:noFill/>
        </p:spPr>
        <p:txBody>
          <a:bodyPr wrap="square" rtlCol="1">
            <a:spAutoFit/>
          </a:bodyPr>
          <a:lstStyle/>
          <a:p>
            <a:pPr marL="457189" indent="-457189">
              <a:buFont typeface="Wingdings" pitchFamily="2" charset="2"/>
              <a:buChar char="ü"/>
            </a:pPr>
            <a:endParaRPr lang="fa-IR" sz="2667" b="1" dirty="0">
              <a:solidFill>
                <a:schemeClr val="bg1"/>
              </a:solidFill>
            </a:endParaRPr>
          </a:p>
          <a:p>
            <a:pPr marL="457189" indent="-457189" algn="r" rtl="1">
              <a:buFont typeface="Wingdings" pitchFamily="2" charset="2"/>
              <a:buChar char="ü"/>
            </a:pPr>
            <a:r>
              <a:rPr lang="fa-IR" sz="2667" b="1" dirty="0">
                <a:solidFill>
                  <a:schemeClr val="bg1"/>
                </a:solidFill>
              </a:rPr>
              <a:t>این قالب پاورپوینت حرفه‌ای، با قابلیت ویرایش، برای استفاده در جلسات دفاع از رساله، پایان نامه، پروپوزال، سمینار و سایر رویدادهای مرتبط طراحی شده است.</a:t>
            </a:r>
          </a:p>
          <a:p>
            <a:pPr marL="457189" indent="-457189" algn="r" rtl="1">
              <a:buFont typeface="Wingdings" pitchFamily="2" charset="2"/>
              <a:buChar char="ü"/>
            </a:pPr>
            <a:endParaRPr lang="fa-IR" sz="2667" b="1" dirty="0">
              <a:solidFill>
                <a:schemeClr val="bg1"/>
              </a:solidFill>
            </a:endParaRPr>
          </a:p>
          <a:p>
            <a:pPr marL="457189" indent="-457189" algn="r" rtl="1">
              <a:buFont typeface="Wingdings" pitchFamily="2" charset="2"/>
              <a:buChar char="ü"/>
            </a:pPr>
            <a:r>
              <a:rPr lang="fa-IR" sz="2667" b="1" dirty="0">
                <a:solidFill>
                  <a:schemeClr val="bg1"/>
                </a:solidFill>
              </a:rPr>
              <a:t>این قالب پاورپوینت حرفه‌ای، با قابلیت ویرایش، برای استفاده در جلسات دفاع از رساله، پایان نامه، پروپوزال، سمینار و سایر رویدادهای مرتبط طراحی شده است.</a:t>
            </a:r>
          </a:p>
          <a:p>
            <a:pPr marL="457189" indent="-457189" algn="r" rtl="1">
              <a:buFont typeface="Wingdings" pitchFamily="2" charset="2"/>
              <a:buChar char="ü"/>
            </a:pPr>
            <a:endParaRPr lang="fa-IR" sz="2667" b="1" dirty="0">
              <a:solidFill>
                <a:schemeClr val="bg1"/>
              </a:solidFill>
            </a:endParaRPr>
          </a:p>
          <a:p>
            <a:pPr marL="457189" indent="-457189" algn="r" rtl="1">
              <a:buFont typeface="Wingdings" pitchFamily="2" charset="2"/>
              <a:buChar char="ü"/>
            </a:pPr>
            <a:r>
              <a:rPr lang="fa-IR" sz="2667" b="1" dirty="0">
                <a:solidFill>
                  <a:schemeClr val="bg1"/>
                </a:solidFill>
              </a:rPr>
              <a:t>این قالب پاورپوینت حرفه‌ای، با قابلیت ویرایش، برای استفاده در جلسات دفاع از رساله، پایان نامه، پروپوزال، سمینار و سایر رویدادهای مرتبط طراحی شده است.</a:t>
            </a:r>
          </a:p>
          <a:p>
            <a:pPr marL="457189" indent="-457189" algn="r" rtl="1">
              <a:buFont typeface="Wingdings" pitchFamily="2" charset="2"/>
              <a:buChar char="ü"/>
            </a:pPr>
            <a:endParaRPr lang="fa-IR" sz="2667" b="1" dirty="0">
              <a:solidFill>
                <a:schemeClr val="bg1"/>
              </a:solidFill>
            </a:endParaRPr>
          </a:p>
        </p:txBody>
      </p:sp>
    </p:spTree>
    <p:extLst>
      <p:ext uri="{BB962C8B-B14F-4D97-AF65-F5344CB8AC3E}">
        <p14:creationId xmlns:p14="http://schemas.microsoft.com/office/powerpoint/2010/main" val="391758899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Rounded Rectangle 11"/>
          <p:cNvSpPr/>
          <p:nvPr/>
        </p:nvSpPr>
        <p:spPr>
          <a:xfrm>
            <a:off x="9889099" y="6862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کلیات پژوهش</a:t>
            </a:r>
          </a:p>
        </p:txBody>
      </p:sp>
      <p:sp>
        <p:nvSpPr>
          <p:cNvPr id="13" name="Rounded Rectangle 12"/>
          <p:cNvSpPr/>
          <p:nvPr/>
        </p:nvSpPr>
        <p:spPr>
          <a:xfrm>
            <a:off x="9889099" y="1220755"/>
            <a:ext cx="2255573" cy="96010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fa-IR" sz="2667" dirty="0">
                <a:solidFill>
                  <a:schemeClr val="tx1"/>
                </a:solidFill>
                <a:cs typeface="+mj-cs"/>
              </a:rPr>
              <a:t>اهداف، فرضیات و تعاریف</a:t>
            </a:r>
          </a:p>
        </p:txBody>
      </p:sp>
      <p:sp>
        <p:nvSpPr>
          <p:cNvPr id="14" name="Rounded Rectangle 13"/>
          <p:cNvSpPr/>
          <p:nvPr/>
        </p:nvSpPr>
        <p:spPr>
          <a:xfrm>
            <a:off x="9889099" y="2372883"/>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روش پژوهش</a:t>
            </a:r>
          </a:p>
        </p:txBody>
      </p:sp>
      <p:sp>
        <p:nvSpPr>
          <p:cNvPr id="15" name="Rounded Rectangle 14"/>
          <p:cNvSpPr/>
          <p:nvPr/>
        </p:nvSpPr>
        <p:spPr>
          <a:xfrm>
            <a:off x="9889099" y="3525011"/>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تحلیل یافته ها</a:t>
            </a:r>
          </a:p>
        </p:txBody>
      </p:sp>
      <p:sp>
        <p:nvSpPr>
          <p:cNvPr id="16" name="Rounded Rectangle 15"/>
          <p:cNvSpPr/>
          <p:nvPr/>
        </p:nvSpPr>
        <p:spPr>
          <a:xfrm>
            <a:off x="9889099" y="4699979"/>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نتیجه گیری</a:t>
            </a:r>
          </a:p>
        </p:txBody>
      </p:sp>
      <p:sp>
        <p:nvSpPr>
          <p:cNvPr id="17" name="Rounded Rectangle 16"/>
          <p:cNvSpPr/>
          <p:nvPr/>
        </p:nvSpPr>
        <p:spPr>
          <a:xfrm>
            <a:off x="9891726" y="584966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محدودیت ها و پیشنهادات</a:t>
            </a:r>
          </a:p>
        </p:txBody>
      </p:sp>
      <p:sp>
        <p:nvSpPr>
          <p:cNvPr id="2" name="TextBox 1"/>
          <p:cNvSpPr txBox="1"/>
          <p:nvPr/>
        </p:nvSpPr>
        <p:spPr>
          <a:xfrm>
            <a:off x="70168" y="548680"/>
            <a:ext cx="9744405" cy="502766"/>
          </a:xfrm>
          <a:prstGeom prst="rect">
            <a:avLst/>
          </a:prstGeom>
          <a:noFill/>
        </p:spPr>
        <p:txBody>
          <a:bodyPr wrap="square" rtlCol="1">
            <a:spAutoFit/>
          </a:bodyPr>
          <a:lstStyle/>
          <a:p>
            <a:pPr algn="r" rtl="1"/>
            <a:r>
              <a:rPr lang="fa-IR" sz="2667" b="1" dirty="0">
                <a:solidFill>
                  <a:schemeClr val="bg1"/>
                </a:solidFill>
                <a:cs typeface="+mj-cs"/>
              </a:rPr>
              <a:t>تعريف واژه‏ها و اصطلاحات </a:t>
            </a:r>
          </a:p>
        </p:txBody>
      </p:sp>
      <p:sp>
        <p:nvSpPr>
          <p:cNvPr id="3" name="TextBox 2"/>
          <p:cNvSpPr txBox="1"/>
          <p:nvPr/>
        </p:nvSpPr>
        <p:spPr>
          <a:xfrm>
            <a:off x="426286" y="1289130"/>
            <a:ext cx="9032168" cy="5009833"/>
          </a:xfrm>
          <a:prstGeom prst="rect">
            <a:avLst/>
          </a:prstGeom>
          <a:noFill/>
        </p:spPr>
        <p:txBody>
          <a:bodyPr wrap="square" rtlCol="1">
            <a:spAutoFit/>
          </a:bodyPr>
          <a:lstStyle/>
          <a:p>
            <a:pPr algn="just" rtl="1">
              <a:lnSpc>
                <a:spcPct val="150000"/>
              </a:lnSpc>
            </a:pPr>
            <a:r>
              <a:rPr lang="fa-IR" sz="2400" b="1" dirty="0">
                <a:solidFill>
                  <a:schemeClr val="bg1"/>
                </a:solidFill>
              </a:rPr>
              <a:t>تعاريف مفهومي</a:t>
            </a:r>
          </a:p>
          <a:p>
            <a:pPr algn="just" rtl="1">
              <a:lnSpc>
                <a:spcPct val="150000"/>
              </a:lnSpc>
            </a:pPr>
            <a:r>
              <a:rPr lang="fa-IR" sz="2400" b="1" dirty="0">
                <a:solidFill>
                  <a:schemeClr val="bg1"/>
                </a:solidFill>
              </a:rPr>
              <a:t>قالب پاورپوینت به عنوان یکی از ابزارهای مهم در ارائه های تحصیلی، کسب و کار و حتی نمایشگاه ها، اهمیت بسیاری دارد. استفاده از قالب مناسب و با کیفیت، می‌تواند به شما کمک کند تا ارائه خود را در جلوی مخاطبان خود با اعتماد به نفس بیشتری انجام دهید. همچنین، قابلیت ویرایش قالب پاورپوینت از مزایای آن است که به شما اجازه می‌دهد تا ظاهر آن را به سلیقه خود شخصی سازی کنید و از طریق آن، محتوای خود را به صورت شگفت‌انگیز و شفافیت بیشتری به نمایش بگذارید. در نهایت، بهترین قالب پاورپوینت، قالبی است که به نیازها و سلیقه شما بیشترین تطابق را دارد و به شما در ارائه محتوای خود کمک می‌کند.</a:t>
            </a:r>
            <a:endParaRPr lang="fa-IR" sz="2400" dirty="0">
              <a:solidFill>
                <a:schemeClr val="bg1"/>
              </a:solidFill>
            </a:endParaRPr>
          </a:p>
        </p:txBody>
      </p:sp>
    </p:spTree>
    <p:extLst>
      <p:ext uri="{BB962C8B-B14F-4D97-AF65-F5344CB8AC3E}">
        <p14:creationId xmlns:p14="http://schemas.microsoft.com/office/powerpoint/2010/main" val="41967983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2"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Rounded Rectangle 11"/>
          <p:cNvSpPr/>
          <p:nvPr/>
        </p:nvSpPr>
        <p:spPr>
          <a:xfrm>
            <a:off x="9889099" y="6862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کلیات پژوهش</a:t>
            </a:r>
          </a:p>
        </p:txBody>
      </p:sp>
      <p:sp>
        <p:nvSpPr>
          <p:cNvPr id="13" name="Rounded Rectangle 12"/>
          <p:cNvSpPr/>
          <p:nvPr/>
        </p:nvSpPr>
        <p:spPr>
          <a:xfrm>
            <a:off x="9889099" y="1220755"/>
            <a:ext cx="2255573" cy="96010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fa-IR" sz="2667" dirty="0">
                <a:solidFill>
                  <a:schemeClr val="tx1"/>
                </a:solidFill>
                <a:cs typeface="+mj-cs"/>
              </a:rPr>
              <a:t>اهداف، فرضیات و تعاریف</a:t>
            </a:r>
          </a:p>
        </p:txBody>
      </p:sp>
      <p:sp>
        <p:nvSpPr>
          <p:cNvPr id="14" name="Rounded Rectangle 13"/>
          <p:cNvSpPr/>
          <p:nvPr/>
        </p:nvSpPr>
        <p:spPr>
          <a:xfrm>
            <a:off x="9889099" y="2372883"/>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روش پژوهش</a:t>
            </a:r>
          </a:p>
        </p:txBody>
      </p:sp>
      <p:sp>
        <p:nvSpPr>
          <p:cNvPr id="15" name="Rounded Rectangle 14"/>
          <p:cNvSpPr/>
          <p:nvPr/>
        </p:nvSpPr>
        <p:spPr>
          <a:xfrm>
            <a:off x="9889099" y="3525011"/>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تحلیل یافته ها</a:t>
            </a:r>
          </a:p>
        </p:txBody>
      </p:sp>
      <p:sp>
        <p:nvSpPr>
          <p:cNvPr id="16" name="Rounded Rectangle 15"/>
          <p:cNvSpPr/>
          <p:nvPr/>
        </p:nvSpPr>
        <p:spPr>
          <a:xfrm>
            <a:off x="9889099" y="4699979"/>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نتیجه گیری</a:t>
            </a:r>
          </a:p>
        </p:txBody>
      </p:sp>
      <p:sp>
        <p:nvSpPr>
          <p:cNvPr id="17" name="Rounded Rectangle 16"/>
          <p:cNvSpPr/>
          <p:nvPr/>
        </p:nvSpPr>
        <p:spPr>
          <a:xfrm>
            <a:off x="9891726" y="584966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محدودیت ها و پیشنهادات</a:t>
            </a:r>
          </a:p>
        </p:txBody>
      </p:sp>
      <p:sp>
        <p:nvSpPr>
          <p:cNvPr id="2" name="TextBox 1"/>
          <p:cNvSpPr txBox="1"/>
          <p:nvPr/>
        </p:nvSpPr>
        <p:spPr>
          <a:xfrm>
            <a:off x="70168" y="548680"/>
            <a:ext cx="9744405" cy="502766"/>
          </a:xfrm>
          <a:prstGeom prst="rect">
            <a:avLst/>
          </a:prstGeom>
          <a:noFill/>
        </p:spPr>
        <p:txBody>
          <a:bodyPr wrap="square" rtlCol="1">
            <a:spAutoFit/>
          </a:bodyPr>
          <a:lstStyle/>
          <a:p>
            <a:pPr algn="r" rtl="1"/>
            <a:r>
              <a:rPr lang="fa-IR" sz="2667" b="1" dirty="0">
                <a:solidFill>
                  <a:schemeClr val="bg1"/>
                </a:solidFill>
                <a:cs typeface="+mj-cs"/>
              </a:rPr>
              <a:t>تعريف واژه‏ها و اصطلاحات </a:t>
            </a:r>
          </a:p>
        </p:txBody>
      </p:sp>
      <p:sp>
        <p:nvSpPr>
          <p:cNvPr id="3" name="TextBox 2"/>
          <p:cNvSpPr txBox="1"/>
          <p:nvPr/>
        </p:nvSpPr>
        <p:spPr>
          <a:xfrm>
            <a:off x="720437" y="1227554"/>
            <a:ext cx="8949040" cy="5102166"/>
          </a:xfrm>
          <a:prstGeom prst="rect">
            <a:avLst/>
          </a:prstGeom>
          <a:noFill/>
        </p:spPr>
        <p:txBody>
          <a:bodyPr wrap="square" rtlCol="1">
            <a:spAutoFit/>
          </a:bodyPr>
          <a:lstStyle/>
          <a:p>
            <a:pPr algn="just" rtl="1">
              <a:lnSpc>
                <a:spcPct val="150000"/>
              </a:lnSpc>
            </a:pPr>
            <a:r>
              <a:rPr lang="fa-IR" sz="2800" b="1" dirty="0">
                <a:solidFill>
                  <a:schemeClr val="bg1"/>
                </a:solidFill>
              </a:rPr>
              <a:t>تعاريف عملياتي</a:t>
            </a:r>
          </a:p>
          <a:p>
            <a:pPr algn="just" rtl="1">
              <a:lnSpc>
                <a:spcPct val="150000"/>
              </a:lnSpc>
            </a:pPr>
            <a:r>
              <a:rPr lang="fa-IR" sz="2400" b="1" dirty="0">
                <a:solidFill>
                  <a:schemeClr val="bg1"/>
                </a:solidFill>
              </a:rPr>
              <a:t>قالب پاورپوینت به عنوان یکی از ابزارهای مهم در ارائه های تحصیلی، کسب و کار و حتی نمایشگاه ها، اهمیت بسیاری دارد. استفاده از قالب مناسب و با کیفیت، می‌تواند به شما کمک کند تا ارائه خود را در جلوی مخاطبان خود با اعتماد به نفس بیشتری انجام دهید. همچنین، قابلیت ویرایش قالب پاورپوینت از مزایای آن است که به شما اجازه می‌دهد تا ظاهر آن را به سلیقه خود شخصی سازی کنید و از طریق آن، محتوای خود را به صورت شگفت‌انگیز و شفافیت بیشتری به نمایش بگذارید. در نهایت، بهترین قالب پاورپوینت، قالبی است که به نیازها و سلیقه شما بیشترین تطابق را دارد و به شما در ارائه محتوای خود کمک می‌کند.</a:t>
            </a:r>
            <a:endParaRPr lang="fa-IR" sz="2400" dirty="0">
              <a:solidFill>
                <a:schemeClr val="bg1"/>
              </a:solidFill>
            </a:endParaRPr>
          </a:p>
        </p:txBody>
      </p:sp>
    </p:spTree>
    <p:extLst>
      <p:ext uri="{BB962C8B-B14F-4D97-AF65-F5344CB8AC3E}">
        <p14:creationId xmlns:p14="http://schemas.microsoft.com/office/powerpoint/2010/main" val="11565657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500" fill="hold"/>
                                        <p:tgtEl>
                                          <p:spTgt spid="16"/>
                                        </p:tgtEl>
                                        <p:attrNameLst>
                                          <p:attrName>ppt_w</p:attrName>
                                        </p:attrNameLst>
                                      </p:cBhvr>
                                      <p:tavLst>
                                        <p:tav tm="0">
                                          <p:val>
                                            <p:fltVal val="0"/>
                                          </p:val>
                                        </p:tav>
                                        <p:tav tm="100000">
                                          <p:val>
                                            <p:strVal val="#ppt_w"/>
                                          </p:val>
                                        </p:tav>
                                      </p:tavLst>
                                    </p:anim>
                                    <p:anim calcmode="lin" valueType="num">
                                      <p:cBhvr>
                                        <p:cTn id="33" dur="500" fill="hold"/>
                                        <p:tgtEl>
                                          <p:spTgt spid="16"/>
                                        </p:tgtEl>
                                        <p:attrNameLst>
                                          <p:attrName>ppt_h</p:attrName>
                                        </p:attrNameLst>
                                      </p:cBhvr>
                                      <p:tavLst>
                                        <p:tav tm="0">
                                          <p:val>
                                            <p:fltVal val="0"/>
                                          </p:val>
                                        </p:tav>
                                        <p:tav tm="100000">
                                          <p:val>
                                            <p:strVal val="#ppt_h"/>
                                          </p:val>
                                        </p:tav>
                                      </p:tavLst>
                                    </p:anim>
                                    <p:animEffect transition="in" filter="fade">
                                      <p:cBhvr>
                                        <p:cTn id="34" dur="500"/>
                                        <p:tgtEl>
                                          <p:spTgt spid="16"/>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
                                        </p:tgtEl>
                                        <p:attrNameLst>
                                          <p:attrName>style.visibility</p:attrName>
                                        </p:attrNameLst>
                                      </p:cBhvr>
                                      <p:to>
                                        <p:strVal val="visible"/>
                                      </p:to>
                                    </p:set>
                                    <p:anim calcmode="lin" valueType="num">
                                      <p:cBhvr>
                                        <p:cTn id="42" dur="500" fill="hold"/>
                                        <p:tgtEl>
                                          <p:spTgt spid="2"/>
                                        </p:tgtEl>
                                        <p:attrNameLst>
                                          <p:attrName>ppt_w</p:attrName>
                                        </p:attrNameLst>
                                      </p:cBhvr>
                                      <p:tavLst>
                                        <p:tav tm="0">
                                          <p:val>
                                            <p:fltVal val="0"/>
                                          </p:val>
                                        </p:tav>
                                        <p:tav tm="100000">
                                          <p:val>
                                            <p:strVal val="#ppt_w"/>
                                          </p:val>
                                        </p:tav>
                                      </p:tavLst>
                                    </p:anim>
                                    <p:anim calcmode="lin" valueType="num">
                                      <p:cBhvr>
                                        <p:cTn id="43" dur="500" fill="hold"/>
                                        <p:tgtEl>
                                          <p:spTgt spid="2"/>
                                        </p:tgtEl>
                                        <p:attrNameLst>
                                          <p:attrName>ppt_h</p:attrName>
                                        </p:attrNameLst>
                                      </p:cBhvr>
                                      <p:tavLst>
                                        <p:tav tm="0">
                                          <p:val>
                                            <p:fltVal val="0"/>
                                          </p:val>
                                        </p:tav>
                                        <p:tav tm="100000">
                                          <p:val>
                                            <p:strVal val="#ppt_h"/>
                                          </p:val>
                                        </p:tav>
                                      </p:tavLst>
                                    </p:anim>
                                    <p:animEffect transition="in" filter="fade">
                                      <p:cBhvr>
                                        <p:cTn id="4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2"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Rounded Rectangle 11"/>
          <p:cNvSpPr/>
          <p:nvPr/>
        </p:nvSpPr>
        <p:spPr>
          <a:xfrm>
            <a:off x="9889099" y="6862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کلیات پژوهش</a:t>
            </a:r>
          </a:p>
        </p:txBody>
      </p:sp>
      <p:sp>
        <p:nvSpPr>
          <p:cNvPr id="13" name="Rounded Rectangle 12"/>
          <p:cNvSpPr/>
          <p:nvPr/>
        </p:nvSpPr>
        <p:spPr>
          <a:xfrm>
            <a:off x="9889099" y="1220755"/>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اهداف، فرضیات و تعاریف</a:t>
            </a:r>
          </a:p>
        </p:txBody>
      </p:sp>
      <p:sp>
        <p:nvSpPr>
          <p:cNvPr id="14" name="Rounded Rectangle 13"/>
          <p:cNvSpPr/>
          <p:nvPr/>
        </p:nvSpPr>
        <p:spPr>
          <a:xfrm>
            <a:off x="9889099" y="2372883"/>
            <a:ext cx="2255573" cy="96010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fa-IR" sz="2667" dirty="0">
                <a:solidFill>
                  <a:schemeClr val="tx1"/>
                </a:solidFill>
                <a:cs typeface="+mj-cs"/>
              </a:rPr>
              <a:t>روش پژوهش</a:t>
            </a:r>
          </a:p>
        </p:txBody>
      </p:sp>
      <p:sp>
        <p:nvSpPr>
          <p:cNvPr id="15" name="Rounded Rectangle 14"/>
          <p:cNvSpPr/>
          <p:nvPr/>
        </p:nvSpPr>
        <p:spPr>
          <a:xfrm>
            <a:off x="9889099" y="3525011"/>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تحلیل یافته ها</a:t>
            </a:r>
          </a:p>
        </p:txBody>
      </p:sp>
      <p:sp>
        <p:nvSpPr>
          <p:cNvPr id="16" name="Rounded Rectangle 15"/>
          <p:cNvSpPr/>
          <p:nvPr/>
        </p:nvSpPr>
        <p:spPr>
          <a:xfrm>
            <a:off x="9889099" y="4699979"/>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نتیجه گیری</a:t>
            </a:r>
          </a:p>
        </p:txBody>
      </p:sp>
      <p:sp>
        <p:nvSpPr>
          <p:cNvPr id="17" name="Rounded Rectangle 16"/>
          <p:cNvSpPr/>
          <p:nvPr/>
        </p:nvSpPr>
        <p:spPr>
          <a:xfrm>
            <a:off x="9891726" y="584966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محدودیت ها و پیشنهادات</a:t>
            </a:r>
          </a:p>
        </p:txBody>
      </p:sp>
      <p:sp>
        <p:nvSpPr>
          <p:cNvPr id="2" name="Rounded Rectangle 1"/>
          <p:cNvSpPr/>
          <p:nvPr/>
        </p:nvSpPr>
        <p:spPr>
          <a:xfrm>
            <a:off x="1172005" y="966131"/>
            <a:ext cx="7584843" cy="672075"/>
          </a:xfrm>
          <a:prstGeom prst="round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fa-IR" sz="3200" dirty="0">
                <a:cs typeface="+mj-cs"/>
              </a:rPr>
              <a:t>روش پژوهش</a:t>
            </a:r>
          </a:p>
        </p:txBody>
      </p:sp>
      <p:sp>
        <p:nvSpPr>
          <p:cNvPr id="10" name="Rounded Rectangle 9"/>
          <p:cNvSpPr/>
          <p:nvPr/>
        </p:nvSpPr>
        <p:spPr>
          <a:xfrm>
            <a:off x="1172005" y="1842384"/>
            <a:ext cx="7584843" cy="672075"/>
          </a:xfrm>
          <a:prstGeom prst="round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fa-IR" sz="3200" dirty="0">
                <a:cs typeface="+mj-cs"/>
              </a:rPr>
              <a:t>جامعۀ آماری</a:t>
            </a:r>
          </a:p>
        </p:txBody>
      </p:sp>
      <p:sp>
        <p:nvSpPr>
          <p:cNvPr id="18" name="Rounded Rectangle 17"/>
          <p:cNvSpPr/>
          <p:nvPr/>
        </p:nvSpPr>
        <p:spPr>
          <a:xfrm>
            <a:off x="1214696" y="2721499"/>
            <a:ext cx="7584843" cy="672075"/>
          </a:xfrm>
          <a:prstGeom prst="round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fa-IR" sz="3200" dirty="0">
                <a:cs typeface="+mj-cs"/>
              </a:rPr>
              <a:t>نمونه آماری و روش نمونه گیری</a:t>
            </a:r>
          </a:p>
        </p:txBody>
      </p:sp>
      <p:sp>
        <p:nvSpPr>
          <p:cNvPr id="19" name="Rounded Rectangle 18"/>
          <p:cNvSpPr/>
          <p:nvPr/>
        </p:nvSpPr>
        <p:spPr>
          <a:xfrm>
            <a:off x="1214696" y="3666587"/>
            <a:ext cx="7584843" cy="672075"/>
          </a:xfrm>
          <a:prstGeom prst="round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fa-IR" sz="3200" dirty="0">
                <a:cs typeface="+mj-cs"/>
              </a:rPr>
              <a:t>ابزار پژوهش</a:t>
            </a:r>
          </a:p>
        </p:txBody>
      </p:sp>
      <p:sp>
        <p:nvSpPr>
          <p:cNvPr id="20" name="Rounded Rectangle 19"/>
          <p:cNvSpPr/>
          <p:nvPr/>
        </p:nvSpPr>
        <p:spPr>
          <a:xfrm>
            <a:off x="1214696" y="4677139"/>
            <a:ext cx="7584843" cy="672075"/>
          </a:xfrm>
          <a:prstGeom prst="round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fa-IR" sz="3200" dirty="0">
                <a:cs typeface="+mj-cs"/>
              </a:rPr>
              <a:t>روش اجرا</a:t>
            </a:r>
          </a:p>
        </p:txBody>
      </p:sp>
      <p:sp>
        <p:nvSpPr>
          <p:cNvPr id="21" name="Rounded Rectangle 20"/>
          <p:cNvSpPr/>
          <p:nvPr/>
        </p:nvSpPr>
        <p:spPr>
          <a:xfrm>
            <a:off x="1214696" y="5637245"/>
            <a:ext cx="7584843" cy="672075"/>
          </a:xfrm>
          <a:prstGeom prst="round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fa-IR" sz="3200" b="1" dirty="0">
                <a:cs typeface="+mj-cs"/>
              </a:rPr>
              <a:t>روش‌ها و ابزار تجزيه و تحليل داده‏ها</a:t>
            </a:r>
          </a:p>
        </p:txBody>
      </p:sp>
    </p:spTree>
    <p:extLst>
      <p:ext uri="{BB962C8B-B14F-4D97-AF65-F5344CB8AC3E}">
        <p14:creationId xmlns:p14="http://schemas.microsoft.com/office/powerpoint/2010/main" val="28034713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18" grpId="0" animBg="1"/>
      <p:bldP spid="19" grpId="0" animBg="1"/>
      <p:bldP spid="20" grpId="0" animBg="1"/>
      <p:bldP spid="21"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Rounded Rectangle 11"/>
          <p:cNvSpPr/>
          <p:nvPr/>
        </p:nvSpPr>
        <p:spPr>
          <a:xfrm>
            <a:off x="9889099" y="6862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کلیات پژوهش</a:t>
            </a:r>
          </a:p>
        </p:txBody>
      </p:sp>
      <p:sp>
        <p:nvSpPr>
          <p:cNvPr id="13" name="Rounded Rectangle 12"/>
          <p:cNvSpPr/>
          <p:nvPr/>
        </p:nvSpPr>
        <p:spPr>
          <a:xfrm>
            <a:off x="9889099" y="1220755"/>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اهداف، فرضیات و تعاریف</a:t>
            </a:r>
          </a:p>
        </p:txBody>
      </p:sp>
      <p:sp>
        <p:nvSpPr>
          <p:cNvPr id="14" name="Rounded Rectangle 13"/>
          <p:cNvSpPr/>
          <p:nvPr/>
        </p:nvSpPr>
        <p:spPr>
          <a:xfrm>
            <a:off x="9889099" y="2372883"/>
            <a:ext cx="2255573" cy="96010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fa-IR" sz="2667" dirty="0">
                <a:solidFill>
                  <a:schemeClr val="bg1"/>
                </a:solidFill>
                <a:cs typeface="+mj-cs"/>
              </a:rPr>
              <a:t>روش پژوهش</a:t>
            </a:r>
          </a:p>
        </p:txBody>
      </p:sp>
      <p:sp>
        <p:nvSpPr>
          <p:cNvPr id="15" name="Rounded Rectangle 14"/>
          <p:cNvSpPr/>
          <p:nvPr/>
        </p:nvSpPr>
        <p:spPr>
          <a:xfrm>
            <a:off x="9889099" y="3525011"/>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تحلیل یافته ها</a:t>
            </a:r>
          </a:p>
        </p:txBody>
      </p:sp>
      <p:sp>
        <p:nvSpPr>
          <p:cNvPr id="16" name="Rounded Rectangle 15"/>
          <p:cNvSpPr/>
          <p:nvPr/>
        </p:nvSpPr>
        <p:spPr>
          <a:xfrm>
            <a:off x="9889099" y="4699979"/>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نتیجه گیری</a:t>
            </a:r>
          </a:p>
        </p:txBody>
      </p:sp>
      <p:sp>
        <p:nvSpPr>
          <p:cNvPr id="17" name="Rounded Rectangle 16"/>
          <p:cNvSpPr/>
          <p:nvPr/>
        </p:nvSpPr>
        <p:spPr>
          <a:xfrm>
            <a:off x="9891726" y="584966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محدودیت ها و پیشنهادات</a:t>
            </a:r>
          </a:p>
        </p:txBody>
      </p:sp>
      <p:sp>
        <p:nvSpPr>
          <p:cNvPr id="2" name="TextBox 1"/>
          <p:cNvSpPr txBox="1"/>
          <p:nvPr/>
        </p:nvSpPr>
        <p:spPr>
          <a:xfrm>
            <a:off x="70168" y="548680"/>
            <a:ext cx="9744405" cy="502766"/>
          </a:xfrm>
          <a:prstGeom prst="rect">
            <a:avLst/>
          </a:prstGeom>
          <a:noFill/>
        </p:spPr>
        <p:txBody>
          <a:bodyPr wrap="square" rtlCol="1">
            <a:spAutoFit/>
          </a:bodyPr>
          <a:lstStyle/>
          <a:p>
            <a:pPr algn="r" rtl="1"/>
            <a:r>
              <a:rPr lang="fa-IR" sz="2667" b="1" dirty="0">
                <a:solidFill>
                  <a:schemeClr val="bg1"/>
                </a:solidFill>
                <a:cs typeface="+mj-cs"/>
              </a:rPr>
              <a:t>روش پژوهش</a:t>
            </a:r>
          </a:p>
        </p:txBody>
      </p:sp>
      <p:sp>
        <p:nvSpPr>
          <p:cNvPr id="3" name="TextBox 2"/>
          <p:cNvSpPr txBox="1"/>
          <p:nvPr/>
        </p:nvSpPr>
        <p:spPr>
          <a:xfrm>
            <a:off x="696450" y="1393832"/>
            <a:ext cx="8491840" cy="4455835"/>
          </a:xfrm>
          <a:prstGeom prst="rect">
            <a:avLst/>
          </a:prstGeom>
          <a:noFill/>
        </p:spPr>
        <p:txBody>
          <a:bodyPr wrap="square" rtlCol="1">
            <a:spAutoFit/>
          </a:bodyPr>
          <a:lstStyle/>
          <a:p>
            <a:pPr algn="just" rtl="1">
              <a:lnSpc>
                <a:spcPct val="150000"/>
              </a:lnSpc>
            </a:pPr>
            <a:r>
              <a:rPr lang="fa-IR" sz="2400" b="1" dirty="0">
                <a:solidFill>
                  <a:schemeClr val="bg1"/>
                </a:solidFill>
              </a:rPr>
              <a:t>قالب پاورپوینت به عنوان یکی از ابزارهای مهم در ارائه های تحصیلی، کسب و کار و حتی نمایشگاه ها، اهمیت بسیاری دارد. استفاده از قالب مناسب و با کیفیت، می‌تواند به شما کمک کند تا ارائه خود را در جلوی مخاطبان خود با اعتماد به نفس بیشتری انجام دهید. همچنین، قابلیت ویرایش قالب پاورپوینت از مزایای آن است که به شما اجازه می‌دهد تا ظاهر آن را به سلیقه خود شخصی سازی کنید و از طریق آن، محتوای خود را به صورت شگفت‌انگیز و شفافیت بیشتری به نمایش بگذارید. در نهایت، بهترین قالب پاورپوینت، قالبی است که به نیازها و سلیقه شما بیشترین تطابق را دارد و به شما در ارائه محتوای خود کمک می‌کند.</a:t>
            </a:r>
          </a:p>
        </p:txBody>
      </p:sp>
    </p:spTree>
    <p:extLst>
      <p:ext uri="{BB962C8B-B14F-4D97-AF65-F5344CB8AC3E}">
        <p14:creationId xmlns:p14="http://schemas.microsoft.com/office/powerpoint/2010/main" val="4251756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2"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Rounded Rectangle 11"/>
          <p:cNvSpPr/>
          <p:nvPr/>
        </p:nvSpPr>
        <p:spPr>
          <a:xfrm>
            <a:off x="9889099" y="6862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کلیات پژوهش</a:t>
            </a:r>
          </a:p>
        </p:txBody>
      </p:sp>
      <p:sp>
        <p:nvSpPr>
          <p:cNvPr id="13" name="Rounded Rectangle 12"/>
          <p:cNvSpPr/>
          <p:nvPr/>
        </p:nvSpPr>
        <p:spPr>
          <a:xfrm>
            <a:off x="9889099" y="1220755"/>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اهداف، فرضیات و تعاریف</a:t>
            </a:r>
          </a:p>
        </p:txBody>
      </p:sp>
      <p:sp>
        <p:nvSpPr>
          <p:cNvPr id="14" name="Rounded Rectangle 13"/>
          <p:cNvSpPr/>
          <p:nvPr/>
        </p:nvSpPr>
        <p:spPr>
          <a:xfrm>
            <a:off x="9889099" y="2372883"/>
            <a:ext cx="2255573" cy="96010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fa-IR" sz="2667" dirty="0">
                <a:solidFill>
                  <a:schemeClr val="bg1"/>
                </a:solidFill>
                <a:cs typeface="+mj-cs"/>
              </a:rPr>
              <a:t>روش پژوهش</a:t>
            </a:r>
          </a:p>
        </p:txBody>
      </p:sp>
      <p:sp>
        <p:nvSpPr>
          <p:cNvPr id="15" name="Rounded Rectangle 14"/>
          <p:cNvSpPr/>
          <p:nvPr/>
        </p:nvSpPr>
        <p:spPr>
          <a:xfrm>
            <a:off x="9889099" y="3525011"/>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تحلیل یافته ها</a:t>
            </a:r>
          </a:p>
        </p:txBody>
      </p:sp>
      <p:sp>
        <p:nvSpPr>
          <p:cNvPr id="16" name="Rounded Rectangle 15"/>
          <p:cNvSpPr/>
          <p:nvPr/>
        </p:nvSpPr>
        <p:spPr>
          <a:xfrm>
            <a:off x="9889099" y="4699979"/>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نتیجه گیری</a:t>
            </a:r>
          </a:p>
        </p:txBody>
      </p:sp>
      <p:sp>
        <p:nvSpPr>
          <p:cNvPr id="17" name="Rounded Rectangle 16"/>
          <p:cNvSpPr/>
          <p:nvPr/>
        </p:nvSpPr>
        <p:spPr>
          <a:xfrm>
            <a:off x="9891726" y="584966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محدودیت ها و پیشنهادات</a:t>
            </a:r>
          </a:p>
        </p:txBody>
      </p:sp>
      <p:sp>
        <p:nvSpPr>
          <p:cNvPr id="2" name="TextBox 1"/>
          <p:cNvSpPr txBox="1"/>
          <p:nvPr/>
        </p:nvSpPr>
        <p:spPr>
          <a:xfrm>
            <a:off x="70168" y="548680"/>
            <a:ext cx="9744405" cy="502766"/>
          </a:xfrm>
          <a:prstGeom prst="rect">
            <a:avLst/>
          </a:prstGeom>
          <a:noFill/>
        </p:spPr>
        <p:txBody>
          <a:bodyPr wrap="square" rtlCol="1">
            <a:spAutoFit/>
          </a:bodyPr>
          <a:lstStyle/>
          <a:p>
            <a:pPr algn="r" rtl="1"/>
            <a:r>
              <a:rPr lang="fa-IR" sz="2667" b="1" dirty="0">
                <a:solidFill>
                  <a:schemeClr val="bg1"/>
                </a:solidFill>
                <a:cs typeface="+mj-cs"/>
              </a:rPr>
              <a:t>جامعۀ آماری</a:t>
            </a:r>
          </a:p>
        </p:txBody>
      </p:sp>
      <p:sp>
        <p:nvSpPr>
          <p:cNvPr id="3" name="TextBox 2"/>
          <p:cNvSpPr txBox="1"/>
          <p:nvPr/>
        </p:nvSpPr>
        <p:spPr>
          <a:xfrm>
            <a:off x="779577" y="1657745"/>
            <a:ext cx="8325586" cy="4455835"/>
          </a:xfrm>
          <a:prstGeom prst="rect">
            <a:avLst/>
          </a:prstGeom>
          <a:noFill/>
        </p:spPr>
        <p:txBody>
          <a:bodyPr wrap="square" rtlCol="1">
            <a:spAutoFit/>
          </a:bodyPr>
          <a:lstStyle/>
          <a:p>
            <a:pPr algn="r">
              <a:lnSpc>
                <a:spcPct val="150000"/>
              </a:lnSpc>
            </a:pPr>
            <a:r>
              <a:rPr lang="fa-IR" sz="2400" dirty="0">
                <a:solidFill>
                  <a:schemeClr val="bg1"/>
                </a:solidFill>
              </a:rPr>
              <a:t>قالب پاورپوینت به عنوان یکی از ابزارهای مهم در ارائه های تحصیلی، کسب و کار و حتی نمایشگاه ها، اهمیت بسیاری دارد. استفاده از قالب مناسب و با کیفیت، می‌تواند به شما کمک کند تا ارائه خود را در جلوی مخاطبان خود با اعتماد به نفس بیشتری انجام دهید. همچنین، قابلیت ویرایش قالب پاورپوینت از مزایای آن است که به شما اجازه می‌دهد تا ظاهر آن را به سلیقه خود شخصی سازی کنید و از طریق آن، محتوای خود را به صورت شگفت‌انگیز و شفافیت بیشتری به نمایش بگذارید. در نهایت، بهترین قالب پاورپوینت، قالبی است که به نیازها و سلیقه شما بیشترین تطابق را دارد و به شما در ارائه محتوای خود کمک می‌کند.</a:t>
            </a:r>
          </a:p>
        </p:txBody>
      </p:sp>
    </p:spTree>
    <p:extLst>
      <p:ext uri="{BB962C8B-B14F-4D97-AF65-F5344CB8AC3E}">
        <p14:creationId xmlns:p14="http://schemas.microsoft.com/office/powerpoint/2010/main" val="32893331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Rounded Rectangle 11"/>
          <p:cNvSpPr/>
          <p:nvPr/>
        </p:nvSpPr>
        <p:spPr>
          <a:xfrm>
            <a:off x="9889099" y="6862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کلیات پژوهش</a:t>
            </a:r>
          </a:p>
        </p:txBody>
      </p:sp>
      <p:sp>
        <p:nvSpPr>
          <p:cNvPr id="13" name="Rounded Rectangle 12"/>
          <p:cNvSpPr/>
          <p:nvPr/>
        </p:nvSpPr>
        <p:spPr>
          <a:xfrm>
            <a:off x="9889099" y="1220755"/>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اهداف، فرضیات و تعاریف</a:t>
            </a:r>
          </a:p>
        </p:txBody>
      </p:sp>
      <p:sp>
        <p:nvSpPr>
          <p:cNvPr id="14" name="Rounded Rectangle 13"/>
          <p:cNvSpPr/>
          <p:nvPr/>
        </p:nvSpPr>
        <p:spPr>
          <a:xfrm>
            <a:off x="9889099" y="2372883"/>
            <a:ext cx="2255573" cy="96010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fa-IR" sz="2667" dirty="0">
                <a:solidFill>
                  <a:schemeClr val="tx1"/>
                </a:solidFill>
                <a:cs typeface="+mj-cs"/>
              </a:rPr>
              <a:t>روش پژوهش</a:t>
            </a:r>
          </a:p>
        </p:txBody>
      </p:sp>
      <p:sp>
        <p:nvSpPr>
          <p:cNvPr id="15" name="Rounded Rectangle 14"/>
          <p:cNvSpPr/>
          <p:nvPr/>
        </p:nvSpPr>
        <p:spPr>
          <a:xfrm>
            <a:off x="9889099" y="3525011"/>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تحلیل یافته ها</a:t>
            </a:r>
          </a:p>
        </p:txBody>
      </p:sp>
      <p:sp>
        <p:nvSpPr>
          <p:cNvPr id="16" name="Rounded Rectangle 15"/>
          <p:cNvSpPr/>
          <p:nvPr/>
        </p:nvSpPr>
        <p:spPr>
          <a:xfrm>
            <a:off x="9889099" y="4699979"/>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نتیجه گیری</a:t>
            </a:r>
          </a:p>
        </p:txBody>
      </p:sp>
      <p:sp>
        <p:nvSpPr>
          <p:cNvPr id="17" name="Rounded Rectangle 16"/>
          <p:cNvSpPr/>
          <p:nvPr/>
        </p:nvSpPr>
        <p:spPr>
          <a:xfrm>
            <a:off x="9891726" y="584966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محدودیت ها و پیشنهادات</a:t>
            </a:r>
          </a:p>
        </p:txBody>
      </p:sp>
      <p:sp>
        <p:nvSpPr>
          <p:cNvPr id="2" name="TextBox 1"/>
          <p:cNvSpPr txBox="1"/>
          <p:nvPr/>
        </p:nvSpPr>
        <p:spPr>
          <a:xfrm>
            <a:off x="70168" y="548680"/>
            <a:ext cx="9744405" cy="502766"/>
          </a:xfrm>
          <a:prstGeom prst="rect">
            <a:avLst/>
          </a:prstGeom>
          <a:noFill/>
        </p:spPr>
        <p:txBody>
          <a:bodyPr wrap="square" rtlCol="1">
            <a:spAutoFit/>
          </a:bodyPr>
          <a:lstStyle/>
          <a:p>
            <a:pPr algn="r"/>
            <a:r>
              <a:rPr lang="fa-IR" sz="2667" b="1" dirty="0">
                <a:solidFill>
                  <a:schemeClr val="bg1"/>
                </a:solidFill>
                <a:cs typeface="+mj-cs"/>
              </a:rPr>
              <a:t>نمونه آماری و روش نمونه گیری</a:t>
            </a:r>
          </a:p>
        </p:txBody>
      </p:sp>
      <p:sp>
        <p:nvSpPr>
          <p:cNvPr id="3" name="TextBox 2"/>
          <p:cNvSpPr txBox="1"/>
          <p:nvPr/>
        </p:nvSpPr>
        <p:spPr>
          <a:xfrm>
            <a:off x="678873" y="1554770"/>
            <a:ext cx="8907477" cy="4455835"/>
          </a:xfrm>
          <a:prstGeom prst="rect">
            <a:avLst/>
          </a:prstGeom>
          <a:noFill/>
        </p:spPr>
        <p:txBody>
          <a:bodyPr wrap="square" rtlCol="1">
            <a:spAutoFit/>
          </a:bodyPr>
          <a:lstStyle/>
          <a:p>
            <a:pPr algn="just">
              <a:lnSpc>
                <a:spcPct val="150000"/>
              </a:lnSpc>
            </a:pPr>
            <a:r>
              <a:rPr lang="fa-IR" sz="2400" b="1" dirty="0">
                <a:solidFill>
                  <a:schemeClr val="bg1"/>
                </a:solidFill>
              </a:rPr>
              <a:t>قالب پاورپوینت به عنوان یکی از ابزارهای مهم در ارائه های تحصیلی، کسب و کار و حتی نمایشگاه ها، اهمیت بسیاری دارد. استفاده از قالب مناسب و با کیفیت، می‌تواند به شما کمک کند تا ارائه خود را در جلوی مخاطبان خود با اعتماد به نفس بیشتری انجام دهید. همچنین، قابلیت ویرایش قالب پاورپوینت از مزایای آن است که به شما اجازه می‌دهد تا ظاهر آن را به سلیقه خود شخصی سازی کنید و از طریق آن، محتوای خود را به صورت شگفت‌انگیز و شفافیت بیشتری به نمایش بگذارید. در نهایت، بهترین قالب پاورپوینت، قالبی است که به نیازها و سلیقه شما بیشترین تطابق را دارد و به شما در ارائه محتوای خود کمک می‌کند.</a:t>
            </a:r>
            <a:endParaRPr lang="fa-IR" sz="2400" dirty="0">
              <a:solidFill>
                <a:schemeClr val="bg1"/>
              </a:solidFill>
            </a:endParaRPr>
          </a:p>
        </p:txBody>
      </p:sp>
    </p:spTree>
    <p:extLst>
      <p:ext uri="{BB962C8B-B14F-4D97-AF65-F5344CB8AC3E}">
        <p14:creationId xmlns:p14="http://schemas.microsoft.com/office/powerpoint/2010/main" val="1095633929"/>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2"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Rounded Rectangle 11"/>
          <p:cNvSpPr/>
          <p:nvPr/>
        </p:nvSpPr>
        <p:spPr>
          <a:xfrm>
            <a:off x="9889099" y="6862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کلیات پژوهش</a:t>
            </a:r>
          </a:p>
        </p:txBody>
      </p:sp>
      <p:sp>
        <p:nvSpPr>
          <p:cNvPr id="13" name="Rounded Rectangle 12"/>
          <p:cNvSpPr/>
          <p:nvPr/>
        </p:nvSpPr>
        <p:spPr>
          <a:xfrm>
            <a:off x="9889099" y="1220755"/>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اهداف، فرضیات و تعاریف</a:t>
            </a:r>
          </a:p>
        </p:txBody>
      </p:sp>
      <p:sp>
        <p:nvSpPr>
          <p:cNvPr id="14" name="Rounded Rectangle 13"/>
          <p:cNvSpPr/>
          <p:nvPr/>
        </p:nvSpPr>
        <p:spPr>
          <a:xfrm>
            <a:off x="9889099" y="2372883"/>
            <a:ext cx="2255573" cy="96010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fa-IR" sz="2667" dirty="0">
                <a:solidFill>
                  <a:schemeClr val="tx1"/>
                </a:solidFill>
                <a:cs typeface="+mj-cs"/>
              </a:rPr>
              <a:t>روش پژوهش</a:t>
            </a:r>
          </a:p>
        </p:txBody>
      </p:sp>
      <p:sp>
        <p:nvSpPr>
          <p:cNvPr id="15" name="Rounded Rectangle 14"/>
          <p:cNvSpPr/>
          <p:nvPr/>
        </p:nvSpPr>
        <p:spPr>
          <a:xfrm>
            <a:off x="9889099" y="3525011"/>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تحلیل یافته ها</a:t>
            </a:r>
          </a:p>
        </p:txBody>
      </p:sp>
      <p:sp>
        <p:nvSpPr>
          <p:cNvPr id="16" name="Rounded Rectangle 15"/>
          <p:cNvSpPr/>
          <p:nvPr/>
        </p:nvSpPr>
        <p:spPr>
          <a:xfrm>
            <a:off x="9889099" y="4699979"/>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نتیجه گیری</a:t>
            </a:r>
          </a:p>
        </p:txBody>
      </p:sp>
      <p:sp>
        <p:nvSpPr>
          <p:cNvPr id="17" name="Rounded Rectangle 16"/>
          <p:cNvSpPr/>
          <p:nvPr/>
        </p:nvSpPr>
        <p:spPr>
          <a:xfrm>
            <a:off x="9891726" y="584966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محدودیت ها و پیشنهادات</a:t>
            </a:r>
          </a:p>
        </p:txBody>
      </p:sp>
      <p:sp>
        <p:nvSpPr>
          <p:cNvPr id="2" name="TextBox 1"/>
          <p:cNvSpPr txBox="1"/>
          <p:nvPr/>
        </p:nvSpPr>
        <p:spPr>
          <a:xfrm>
            <a:off x="70168" y="548680"/>
            <a:ext cx="9744405" cy="502766"/>
          </a:xfrm>
          <a:prstGeom prst="rect">
            <a:avLst/>
          </a:prstGeom>
          <a:noFill/>
        </p:spPr>
        <p:txBody>
          <a:bodyPr wrap="square" rtlCol="1">
            <a:spAutoFit/>
          </a:bodyPr>
          <a:lstStyle/>
          <a:p>
            <a:pPr algn="r" rtl="1"/>
            <a:r>
              <a:rPr lang="fa-IR" sz="2667" b="1" dirty="0">
                <a:solidFill>
                  <a:schemeClr val="bg1"/>
                </a:solidFill>
                <a:cs typeface="+mj-cs"/>
              </a:rPr>
              <a:t>ابزار پژوهش</a:t>
            </a:r>
          </a:p>
        </p:txBody>
      </p:sp>
      <p:sp>
        <p:nvSpPr>
          <p:cNvPr id="3" name="TextBox 2"/>
          <p:cNvSpPr txBox="1"/>
          <p:nvPr/>
        </p:nvSpPr>
        <p:spPr>
          <a:xfrm>
            <a:off x="167534" y="1051446"/>
            <a:ext cx="9721565" cy="5557419"/>
          </a:xfrm>
          <a:prstGeom prst="rect">
            <a:avLst/>
          </a:prstGeom>
          <a:noFill/>
        </p:spPr>
        <p:txBody>
          <a:bodyPr wrap="square" rtlCol="1">
            <a:spAutoFit/>
          </a:bodyPr>
          <a:lstStyle/>
          <a:p>
            <a:pPr lvl="0" algn="r" rtl="1">
              <a:lnSpc>
                <a:spcPct val="150000"/>
              </a:lnSpc>
            </a:pPr>
            <a:endParaRPr lang="fa-IR" sz="2667" dirty="0">
              <a:solidFill>
                <a:schemeClr val="bg1"/>
              </a:solidFill>
              <a:cs typeface="B Titr"/>
            </a:endParaRPr>
          </a:p>
          <a:p>
            <a:pPr lvl="0" algn="r" rtl="1">
              <a:lnSpc>
                <a:spcPct val="150000"/>
              </a:lnSpc>
            </a:pPr>
            <a:r>
              <a:rPr lang="fa-IR" sz="2667" dirty="0">
                <a:solidFill>
                  <a:schemeClr val="bg1"/>
                </a:solidFill>
              </a:rPr>
              <a:t>قالب پاورپوینت به عنوان یکی از ابزارهای مهم در ارائه های تحصیلی، کسب و کار و حتی نمایشگاه ها، اهمیت بسیاری دارد. استفاده از قالب مناسب و با کیفیت، می‌تواند به شما کمک کند تا ارائه خود را در جلوی مخاطبان خود با اعتماد به نفس بیشتری انجام دهید. همچنین، قابلیت ویرایش قالب پاورپوینت از مزایای آن است که به شما اجازه می‌دهد تا ظاهر آن را به سلیقه خود شخصی سازی کنید و از طریق آن، محتوای خود را به صورت شگفت‌انگیز و شفافیت بیشتری به نمایش بگذارید. در نهایت، بهترین قالب پاورپوینت، قالبی است که به نیازها و سلیقه شما بیشترین تطابق را دارد و به شما در ارائه محتوای خود کمک می‌کند.</a:t>
            </a:r>
          </a:p>
        </p:txBody>
      </p:sp>
    </p:spTree>
    <p:extLst>
      <p:ext uri="{BB962C8B-B14F-4D97-AF65-F5344CB8AC3E}">
        <p14:creationId xmlns:p14="http://schemas.microsoft.com/office/powerpoint/2010/main" val="156778729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Rounded Rectangle 11"/>
          <p:cNvSpPr/>
          <p:nvPr/>
        </p:nvSpPr>
        <p:spPr>
          <a:xfrm>
            <a:off x="9889099" y="6862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کلیات پژوهش</a:t>
            </a:r>
          </a:p>
        </p:txBody>
      </p:sp>
      <p:sp>
        <p:nvSpPr>
          <p:cNvPr id="13" name="Rounded Rectangle 12"/>
          <p:cNvSpPr/>
          <p:nvPr/>
        </p:nvSpPr>
        <p:spPr>
          <a:xfrm>
            <a:off x="9889099" y="1220755"/>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اهداف، فرضیات و تعاریف</a:t>
            </a:r>
          </a:p>
        </p:txBody>
      </p:sp>
      <p:sp>
        <p:nvSpPr>
          <p:cNvPr id="14" name="Rounded Rectangle 13"/>
          <p:cNvSpPr/>
          <p:nvPr/>
        </p:nvSpPr>
        <p:spPr>
          <a:xfrm>
            <a:off x="9889099" y="2372883"/>
            <a:ext cx="2255573" cy="96010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fa-IR" sz="2667" dirty="0">
                <a:solidFill>
                  <a:schemeClr val="bg1"/>
                </a:solidFill>
                <a:cs typeface="+mj-cs"/>
              </a:rPr>
              <a:t>روش پژوهش</a:t>
            </a:r>
          </a:p>
        </p:txBody>
      </p:sp>
      <p:sp>
        <p:nvSpPr>
          <p:cNvPr id="15" name="Rounded Rectangle 14"/>
          <p:cNvSpPr/>
          <p:nvPr/>
        </p:nvSpPr>
        <p:spPr>
          <a:xfrm>
            <a:off x="9889099" y="3525011"/>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تحلیل یافته ها</a:t>
            </a:r>
          </a:p>
        </p:txBody>
      </p:sp>
      <p:sp>
        <p:nvSpPr>
          <p:cNvPr id="16" name="Rounded Rectangle 15"/>
          <p:cNvSpPr/>
          <p:nvPr/>
        </p:nvSpPr>
        <p:spPr>
          <a:xfrm>
            <a:off x="9889099" y="4699979"/>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نتیجه گیری</a:t>
            </a:r>
          </a:p>
        </p:txBody>
      </p:sp>
      <p:sp>
        <p:nvSpPr>
          <p:cNvPr id="17" name="Rounded Rectangle 16"/>
          <p:cNvSpPr/>
          <p:nvPr/>
        </p:nvSpPr>
        <p:spPr>
          <a:xfrm>
            <a:off x="9891726" y="584966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محدودیت ها و پیشنهادات</a:t>
            </a:r>
          </a:p>
        </p:txBody>
      </p:sp>
      <p:sp>
        <p:nvSpPr>
          <p:cNvPr id="2" name="TextBox 1"/>
          <p:cNvSpPr txBox="1"/>
          <p:nvPr/>
        </p:nvSpPr>
        <p:spPr>
          <a:xfrm>
            <a:off x="70168" y="548680"/>
            <a:ext cx="9744405" cy="502766"/>
          </a:xfrm>
          <a:prstGeom prst="rect">
            <a:avLst/>
          </a:prstGeom>
          <a:noFill/>
        </p:spPr>
        <p:txBody>
          <a:bodyPr wrap="square" rtlCol="1">
            <a:spAutoFit/>
          </a:bodyPr>
          <a:lstStyle/>
          <a:p>
            <a:pPr algn="r" rtl="1"/>
            <a:r>
              <a:rPr lang="fa-IR" sz="2667" b="1" dirty="0">
                <a:solidFill>
                  <a:schemeClr val="bg1"/>
                </a:solidFill>
                <a:cs typeface="+mj-cs"/>
              </a:rPr>
              <a:t>روش اجرا</a:t>
            </a:r>
          </a:p>
        </p:txBody>
      </p:sp>
      <p:sp>
        <p:nvSpPr>
          <p:cNvPr id="3" name="TextBox 2"/>
          <p:cNvSpPr txBox="1"/>
          <p:nvPr/>
        </p:nvSpPr>
        <p:spPr>
          <a:xfrm>
            <a:off x="717231" y="1582480"/>
            <a:ext cx="8450277" cy="4455835"/>
          </a:xfrm>
          <a:prstGeom prst="rect">
            <a:avLst/>
          </a:prstGeom>
          <a:noFill/>
        </p:spPr>
        <p:txBody>
          <a:bodyPr wrap="square" rtlCol="1">
            <a:spAutoFit/>
          </a:bodyPr>
          <a:lstStyle/>
          <a:p>
            <a:pPr algn="just" rtl="1">
              <a:lnSpc>
                <a:spcPct val="150000"/>
              </a:lnSpc>
            </a:pPr>
            <a:r>
              <a:rPr lang="fa-IR" sz="2400" dirty="0">
                <a:solidFill>
                  <a:schemeClr val="bg1"/>
                </a:solidFill>
              </a:rPr>
              <a:t>قالب پاورپوینت به عنوان یکی از ابزارهای مهم در ارائه های تحصیلی، کسب و کار و حتی نمایشگاه ها، اهمیت بسیاری دارد. استفاده از قالب مناسب و با کیفیت، می‌تواند به شما کمک کند تا ارائه خود را در جلوی مخاطبان خود با اعتماد به نفس بیشتری انجام دهید. همچنین، قابلیت ویرایش قالب پاورپوینت از مزایای آن است که به شما اجازه می‌دهد تا ظاهر آن را به سلیقه خود شخصی سازی کنید و از طریق آن، محتوای خود را به صورت شگفت‌انگیز و شفافیت بیشتری به نمایش بگذارید. در نهایت، بهترین قالب پاورپوینت، قالبی است که به نیازها و سلیقه شما بیشترین تطابق را دارد و به شما در ارائه محتوای خود کمک می‌کند.</a:t>
            </a:r>
          </a:p>
        </p:txBody>
      </p:sp>
    </p:spTree>
    <p:extLst>
      <p:ext uri="{BB962C8B-B14F-4D97-AF65-F5344CB8AC3E}">
        <p14:creationId xmlns:p14="http://schemas.microsoft.com/office/powerpoint/2010/main" val="113232303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2"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4335511" y="1324993"/>
            <a:ext cx="6528725" cy="707886"/>
          </a:xfrm>
          <a:prstGeom prst="rect">
            <a:avLst/>
          </a:prstGeom>
        </p:spPr>
        <p:txBody>
          <a:bodyPr wrap="square">
            <a:spAutoFit/>
          </a:bodyPr>
          <a:lstStyle/>
          <a:p>
            <a:pPr algn="r"/>
            <a:r>
              <a:rPr lang="fa-IR" sz="4000" b="1" dirty="0">
                <a:solidFill>
                  <a:schemeClr val="bg1"/>
                </a:solidFill>
                <a:cs typeface="B Nazanin" pitchFamily="2" charset="-78"/>
              </a:rPr>
              <a:t>عنوان:</a:t>
            </a:r>
          </a:p>
        </p:txBody>
      </p:sp>
      <p:sp>
        <p:nvSpPr>
          <p:cNvPr id="5" name="Rectangle 4"/>
          <p:cNvSpPr/>
          <p:nvPr/>
        </p:nvSpPr>
        <p:spPr>
          <a:xfrm>
            <a:off x="3407701" y="2963015"/>
            <a:ext cx="6336704" cy="707886"/>
          </a:xfrm>
          <a:prstGeom prst="rect">
            <a:avLst/>
          </a:prstGeom>
        </p:spPr>
        <p:txBody>
          <a:bodyPr wrap="square">
            <a:spAutoFit/>
          </a:bodyPr>
          <a:lstStyle/>
          <a:p>
            <a:pPr algn="r"/>
            <a:r>
              <a:rPr lang="fa-IR" sz="4000" b="1" dirty="0">
                <a:solidFill>
                  <a:schemeClr val="bg1"/>
                </a:solidFill>
                <a:cs typeface="B Nazanin" pitchFamily="2" charset="-78"/>
              </a:rPr>
              <a:t>استاد راهنما:</a:t>
            </a:r>
          </a:p>
        </p:txBody>
      </p:sp>
      <p:sp>
        <p:nvSpPr>
          <p:cNvPr id="6" name="Rectangle 5"/>
          <p:cNvSpPr/>
          <p:nvPr/>
        </p:nvSpPr>
        <p:spPr>
          <a:xfrm>
            <a:off x="3038820" y="4724611"/>
            <a:ext cx="6336704" cy="646331"/>
          </a:xfrm>
          <a:prstGeom prst="rect">
            <a:avLst/>
          </a:prstGeom>
        </p:spPr>
        <p:txBody>
          <a:bodyPr wrap="square">
            <a:spAutoFit/>
          </a:bodyPr>
          <a:lstStyle/>
          <a:p>
            <a:pPr algn="r"/>
            <a:r>
              <a:rPr lang="fa-IR" sz="3600" b="1" dirty="0">
                <a:solidFill>
                  <a:schemeClr val="bg1"/>
                </a:solidFill>
                <a:cs typeface="B Nazanin" pitchFamily="2" charset="-78"/>
              </a:rPr>
              <a:t>دانشجو:</a:t>
            </a:r>
          </a:p>
        </p:txBody>
      </p:sp>
    </p:spTree>
    <p:extLst>
      <p:ext uri="{BB962C8B-B14F-4D97-AF65-F5344CB8AC3E}">
        <p14:creationId xmlns:p14="http://schemas.microsoft.com/office/powerpoint/2010/main" val="1485733779"/>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Rounded Rectangle 11"/>
          <p:cNvSpPr/>
          <p:nvPr/>
        </p:nvSpPr>
        <p:spPr>
          <a:xfrm>
            <a:off x="9889099" y="6862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کلیات پژوهش</a:t>
            </a:r>
          </a:p>
        </p:txBody>
      </p:sp>
      <p:sp>
        <p:nvSpPr>
          <p:cNvPr id="13" name="Rounded Rectangle 12"/>
          <p:cNvSpPr/>
          <p:nvPr/>
        </p:nvSpPr>
        <p:spPr>
          <a:xfrm>
            <a:off x="9889099" y="1220755"/>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اهداف، فرضیات و تعاریف</a:t>
            </a:r>
          </a:p>
        </p:txBody>
      </p:sp>
      <p:sp>
        <p:nvSpPr>
          <p:cNvPr id="14" name="Rounded Rectangle 13"/>
          <p:cNvSpPr/>
          <p:nvPr/>
        </p:nvSpPr>
        <p:spPr>
          <a:xfrm>
            <a:off x="9889099" y="2372883"/>
            <a:ext cx="2255573" cy="96010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fa-IR" sz="2667" dirty="0">
                <a:solidFill>
                  <a:schemeClr val="tx1"/>
                </a:solidFill>
                <a:cs typeface="+mj-cs"/>
              </a:rPr>
              <a:t>روش پژوهش</a:t>
            </a:r>
          </a:p>
        </p:txBody>
      </p:sp>
      <p:sp>
        <p:nvSpPr>
          <p:cNvPr id="15" name="Rounded Rectangle 14"/>
          <p:cNvSpPr/>
          <p:nvPr/>
        </p:nvSpPr>
        <p:spPr>
          <a:xfrm>
            <a:off x="9889099" y="3525011"/>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تحلیل یافته ها</a:t>
            </a:r>
          </a:p>
        </p:txBody>
      </p:sp>
      <p:sp>
        <p:nvSpPr>
          <p:cNvPr id="16" name="Rounded Rectangle 15"/>
          <p:cNvSpPr/>
          <p:nvPr/>
        </p:nvSpPr>
        <p:spPr>
          <a:xfrm>
            <a:off x="9889099" y="4699979"/>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نتیجه گیری</a:t>
            </a:r>
          </a:p>
        </p:txBody>
      </p:sp>
      <p:sp>
        <p:nvSpPr>
          <p:cNvPr id="17" name="Rounded Rectangle 16"/>
          <p:cNvSpPr/>
          <p:nvPr/>
        </p:nvSpPr>
        <p:spPr>
          <a:xfrm>
            <a:off x="9891726" y="584966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محدودیت ها و پیشنهادات</a:t>
            </a:r>
          </a:p>
        </p:txBody>
      </p:sp>
      <p:sp>
        <p:nvSpPr>
          <p:cNvPr id="2" name="TextBox 1"/>
          <p:cNvSpPr txBox="1"/>
          <p:nvPr/>
        </p:nvSpPr>
        <p:spPr>
          <a:xfrm>
            <a:off x="70168" y="548680"/>
            <a:ext cx="9744405" cy="502766"/>
          </a:xfrm>
          <a:prstGeom prst="rect">
            <a:avLst/>
          </a:prstGeom>
          <a:noFill/>
        </p:spPr>
        <p:txBody>
          <a:bodyPr wrap="square" rtlCol="1">
            <a:spAutoFit/>
          </a:bodyPr>
          <a:lstStyle/>
          <a:p>
            <a:pPr algn="r" rtl="1"/>
            <a:r>
              <a:rPr lang="fa-IR" sz="2667" b="1" dirty="0">
                <a:solidFill>
                  <a:schemeClr val="bg1"/>
                </a:solidFill>
                <a:cs typeface="+mj-cs"/>
              </a:rPr>
              <a:t>روش‌ها و ابزار تجزيه و تحليل داده‏ها</a:t>
            </a:r>
          </a:p>
        </p:txBody>
      </p:sp>
      <p:sp>
        <p:nvSpPr>
          <p:cNvPr id="3" name="TextBox 2"/>
          <p:cNvSpPr txBox="1"/>
          <p:nvPr/>
        </p:nvSpPr>
        <p:spPr>
          <a:xfrm>
            <a:off x="429491" y="1393832"/>
            <a:ext cx="8464131" cy="4455835"/>
          </a:xfrm>
          <a:prstGeom prst="rect">
            <a:avLst/>
          </a:prstGeom>
          <a:noFill/>
        </p:spPr>
        <p:txBody>
          <a:bodyPr wrap="square" rtlCol="1">
            <a:spAutoFit/>
          </a:bodyPr>
          <a:lstStyle/>
          <a:p>
            <a:pPr algn="just" rtl="1">
              <a:lnSpc>
                <a:spcPct val="150000"/>
              </a:lnSpc>
            </a:pPr>
            <a:r>
              <a:rPr lang="fa-IR" sz="2400" dirty="0">
                <a:solidFill>
                  <a:schemeClr val="bg1"/>
                </a:solidFill>
              </a:rPr>
              <a:t>قالب پاورپوینت به عنوان یکی از ابزارهای مهم در ارائه های تحصیلی، کسب و کار و حتی نمایشگاه ها، اهمیت بسیاری دارد. استفاده از قالب مناسب و با کیفیت، می‌تواند به شما کمک کند تا ارائه خود را در جلوی مخاطبان خود با اعتماد به نفس بیشتری انجام دهید. همچنین، قابلیت ویرایش قالب پاورپوینت از مزایای آن است که به شما اجازه می‌دهد تا ظاهر آن را به سلیقه خود شخصی سازی کنید و از طریق آن، محتوای خود را به صورت شگفت‌انگیز و شفافیت بیشتری به نمایش بگذارید. در نهایت، بهترین قالب پاورپوینت، قالبی است که به نیازها و سلیقه شما بیشترین تطابق را دارد و به شما در ارائه محتوای خود کمک می‌کند.</a:t>
            </a:r>
          </a:p>
        </p:txBody>
      </p:sp>
    </p:spTree>
    <p:extLst>
      <p:ext uri="{BB962C8B-B14F-4D97-AF65-F5344CB8AC3E}">
        <p14:creationId xmlns:p14="http://schemas.microsoft.com/office/powerpoint/2010/main" val="401269117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2"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Rounded Rectangle 11"/>
          <p:cNvSpPr/>
          <p:nvPr/>
        </p:nvSpPr>
        <p:spPr>
          <a:xfrm>
            <a:off x="9889099" y="6862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کلیات پژوهش</a:t>
            </a:r>
          </a:p>
        </p:txBody>
      </p:sp>
      <p:sp>
        <p:nvSpPr>
          <p:cNvPr id="13" name="Rounded Rectangle 12"/>
          <p:cNvSpPr/>
          <p:nvPr/>
        </p:nvSpPr>
        <p:spPr>
          <a:xfrm>
            <a:off x="9889099" y="1220755"/>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اهداف، فرضیات و تعاریف</a:t>
            </a:r>
          </a:p>
        </p:txBody>
      </p:sp>
      <p:sp>
        <p:nvSpPr>
          <p:cNvPr id="14" name="Rounded Rectangle 13"/>
          <p:cNvSpPr/>
          <p:nvPr/>
        </p:nvSpPr>
        <p:spPr>
          <a:xfrm>
            <a:off x="9889099" y="2372883"/>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روش پژوهش</a:t>
            </a:r>
          </a:p>
        </p:txBody>
      </p:sp>
      <p:sp>
        <p:nvSpPr>
          <p:cNvPr id="15" name="Rounded Rectangle 14"/>
          <p:cNvSpPr/>
          <p:nvPr/>
        </p:nvSpPr>
        <p:spPr>
          <a:xfrm>
            <a:off x="9889099" y="3525011"/>
            <a:ext cx="2255573" cy="96010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fa-IR" sz="2667" dirty="0">
                <a:solidFill>
                  <a:schemeClr val="tx1"/>
                </a:solidFill>
                <a:cs typeface="+mj-cs"/>
              </a:rPr>
              <a:t>تحلیل یافته ها</a:t>
            </a:r>
          </a:p>
        </p:txBody>
      </p:sp>
      <p:sp>
        <p:nvSpPr>
          <p:cNvPr id="16" name="Rounded Rectangle 15"/>
          <p:cNvSpPr/>
          <p:nvPr/>
        </p:nvSpPr>
        <p:spPr>
          <a:xfrm>
            <a:off x="9889099" y="4699979"/>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نتیجه گیری</a:t>
            </a:r>
          </a:p>
        </p:txBody>
      </p:sp>
      <p:sp>
        <p:nvSpPr>
          <p:cNvPr id="17" name="Rounded Rectangle 16"/>
          <p:cNvSpPr/>
          <p:nvPr/>
        </p:nvSpPr>
        <p:spPr>
          <a:xfrm>
            <a:off x="9891726" y="584966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محدودیت ها و پیشنهادات</a:t>
            </a:r>
          </a:p>
        </p:txBody>
      </p:sp>
      <p:sp>
        <p:nvSpPr>
          <p:cNvPr id="9" name="Rounded Rectangle 8"/>
          <p:cNvSpPr/>
          <p:nvPr/>
        </p:nvSpPr>
        <p:spPr>
          <a:xfrm>
            <a:off x="1172005" y="966131"/>
            <a:ext cx="7584843" cy="672075"/>
          </a:xfrm>
          <a:prstGeom prst="round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fa-IR" sz="3200" dirty="0">
                <a:cs typeface="+mj-cs"/>
              </a:rPr>
              <a:t>روش تجزیه و تحلیل</a:t>
            </a:r>
          </a:p>
        </p:txBody>
      </p:sp>
      <p:sp>
        <p:nvSpPr>
          <p:cNvPr id="10" name="Rounded Rectangle 9"/>
          <p:cNvSpPr/>
          <p:nvPr/>
        </p:nvSpPr>
        <p:spPr>
          <a:xfrm>
            <a:off x="1172005" y="1842384"/>
            <a:ext cx="7584843" cy="672075"/>
          </a:xfrm>
          <a:prstGeom prst="round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fa-IR" sz="3200" dirty="0">
                <a:cs typeface="+mj-cs"/>
              </a:rPr>
              <a:t>اطلاعات جمعیت شناختی</a:t>
            </a:r>
          </a:p>
        </p:txBody>
      </p:sp>
      <p:sp>
        <p:nvSpPr>
          <p:cNvPr id="18" name="Rounded Rectangle 17"/>
          <p:cNvSpPr/>
          <p:nvPr/>
        </p:nvSpPr>
        <p:spPr>
          <a:xfrm>
            <a:off x="1214696" y="2721499"/>
            <a:ext cx="7584843" cy="672075"/>
          </a:xfrm>
          <a:prstGeom prst="round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fa-IR" sz="3200" dirty="0">
                <a:cs typeface="+mj-cs"/>
              </a:rPr>
              <a:t>یافته های توصیفی</a:t>
            </a:r>
          </a:p>
        </p:txBody>
      </p:sp>
      <p:sp>
        <p:nvSpPr>
          <p:cNvPr id="19" name="Rounded Rectangle 18"/>
          <p:cNvSpPr/>
          <p:nvPr/>
        </p:nvSpPr>
        <p:spPr>
          <a:xfrm>
            <a:off x="1214696" y="3666587"/>
            <a:ext cx="7584843" cy="672075"/>
          </a:xfrm>
          <a:prstGeom prst="round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fa-IR" sz="3200" dirty="0">
                <a:cs typeface="+mj-cs"/>
              </a:rPr>
              <a:t>یافته های استنباطی</a:t>
            </a:r>
          </a:p>
        </p:txBody>
      </p:sp>
    </p:spTree>
    <p:extLst>
      <p:ext uri="{BB962C8B-B14F-4D97-AF65-F5344CB8AC3E}">
        <p14:creationId xmlns:p14="http://schemas.microsoft.com/office/powerpoint/2010/main" val="963440107"/>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8" grpId="0" animBg="1"/>
      <p:bldP spid="19"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Rounded Rectangle 11"/>
          <p:cNvSpPr/>
          <p:nvPr/>
        </p:nvSpPr>
        <p:spPr>
          <a:xfrm>
            <a:off x="9889099" y="6862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کلیات پژوهش</a:t>
            </a:r>
          </a:p>
        </p:txBody>
      </p:sp>
      <p:sp>
        <p:nvSpPr>
          <p:cNvPr id="13" name="Rounded Rectangle 12"/>
          <p:cNvSpPr/>
          <p:nvPr/>
        </p:nvSpPr>
        <p:spPr>
          <a:xfrm>
            <a:off x="9889099" y="1220755"/>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اهداف، فرضیات و تعاریف</a:t>
            </a:r>
          </a:p>
        </p:txBody>
      </p:sp>
      <p:sp>
        <p:nvSpPr>
          <p:cNvPr id="14" name="Rounded Rectangle 13"/>
          <p:cNvSpPr/>
          <p:nvPr/>
        </p:nvSpPr>
        <p:spPr>
          <a:xfrm>
            <a:off x="9889099" y="2372883"/>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روش پژوهش</a:t>
            </a:r>
          </a:p>
        </p:txBody>
      </p:sp>
      <p:sp>
        <p:nvSpPr>
          <p:cNvPr id="15" name="Rounded Rectangle 14"/>
          <p:cNvSpPr/>
          <p:nvPr/>
        </p:nvSpPr>
        <p:spPr>
          <a:xfrm>
            <a:off x="9889099" y="3525011"/>
            <a:ext cx="2255573" cy="96010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fa-IR" sz="2667" dirty="0">
                <a:solidFill>
                  <a:schemeClr val="tx1"/>
                </a:solidFill>
                <a:cs typeface="+mj-cs"/>
              </a:rPr>
              <a:t>تحلیل یافته ها</a:t>
            </a:r>
          </a:p>
        </p:txBody>
      </p:sp>
      <p:sp>
        <p:nvSpPr>
          <p:cNvPr id="16" name="Rounded Rectangle 15"/>
          <p:cNvSpPr/>
          <p:nvPr/>
        </p:nvSpPr>
        <p:spPr>
          <a:xfrm>
            <a:off x="9889099" y="4699979"/>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نتیجه گیری</a:t>
            </a:r>
          </a:p>
        </p:txBody>
      </p:sp>
      <p:sp>
        <p:nvSpPr>
          <p:cNvPr id="17" name="Rounded Rectangle 16"/>
          <p:cNvSpPr/>
          <p:nvPr/>
        </p:nvSpPr>
        <p:spPr>
          <a:xfrm>
            <a:off x="9891726" y="584966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محدودیت ها و پیشنهادات</a:t>
            </a:r>
          </a:p>
        </p:txBody>
      </p:sp>
      <p:sp>
        <p:nvSpPr>
          <p:cNvPr id="2" name="TextBox 1"/>
          <p:cNvSpPr txBox="1"/>
          <p:nvPr/>
        </p:nvSpPr>
        <p:spPr>
          <a:xfrm>
            <a:off x="70168" y="548680"/>
            <a:ext cx="9744405" cy="502766"/>
          </a:xfrm>
          <a:prstGeom prst="rect">
            <a:avLst/>
          </a:prstGeom>
          <a:noFill/>
        </p:spPr>
        <p:txBody>
          <a:bodyPr wrap="square" rtlCol="1">
            <a:spAutoFit/>
          </a:bodyPr>
          <a:lstStyle/>
          <a:p>
            <a:pPr algn="r" rtl="1"/>
            <a:r>
              <a:rPr lang="fa-IR" sz="2667" b="1" dirty="0">
                <a:solidFill>
                  <a:schemeClr val="bg1"/>
                </a:solidFill>
                <a:cs typeface="+mj-cs"/>
              </a:rPr>
              <a:t>روش تجزیه و تحلیل</a:t>
            </a:r>
          </a:p>
        </p:txBody>
      </p:sp>
      <p:sp>
        <p:nvSpPr>
          <p:cNvPr id="3" name="TextBox 2"/>
          <p:cNvSpPr txBox="1"/>
          <p:nvPr/>
        </p:nvSpPr>
        <p:spPr>
          <a:xfrm>
            <a:off x="696450" y="1393832"/>
            <a:ext cx="8491840" cy="4455835"/>
          </a:xfrm>
          <a:prstGeom prst="rect">
            <a:avLst/>
          </a:prstGeom>
          <a:noFill/>
        </p:spPr>
        <p:txBody>
          <a:bodyPr wrap="square" rtlCol="1">
            <a:spAutoFit/>
          </a:bodyPr>
          <a:lstStyle/>
          <a:p>
            <a:pPr algn="just" rtl="1">
              <a:lnSpc>
                <a:spcPct val="150000"/>
              </a:lnSpc>
            </a:pPr>
            <a:r>
              <a:rPr lang="fa-IR" sz="2400" dirty="0">
                <a:solidFill>
                  <a:schemeClr val="bg1"/>
                </a:solidFill>
              </a:rPr>
              <a:t>قالب پاورپوینت به عنوان یکی از ابزارهای مهم در ارائه های تحصیلی، کسب و کار و حتی نمایشگاه ها، اهمیت بسیاری دارد. استفاده از قالب مناسب و با کیفیت، می‌تواند به شما کمک کند تا ارائه خود را در جلوی مخاطبان خود با اعتماد به نفس بیشتری انجام دهید. همچنین، قابلیت ویرایش قالب پاورپوینت از مزایای آن است که به شما اجازه می‌دهد تا ظاهر آن را به سلیقه خود شخصی سازی کنید و از طریق آن، محتوای خود را به صورت شگفت‌انگیز و شفافیت بیشتری به نمایش بگذارید. در نهایت، بهترین قالب پاورپوینت، قالبی است که به نیازها و سلیقه شما بیشترین تطابق را دارد و به شما در ارائه محتوای خود کمک می‌کند.</a:t>
            </a:r>
            <a:endParaRPr lang="fa-IR" sz="2400" b="1" dirty="0">
              <a:solidFill>
                <a:schemeClr val="bg1"/>
              </a:solidFill>
            </a:endParaRPr>
          </a:p>
        </p:txBody>
      </p:sp>
    </p:spTree>
    <p:extLst>
      <p:ext uri="{BB962C8B-B14F-4D97-AF65-F5344CB8AC3E}">
        <p14:creationId xmlns:p14="http://schemas.microsoft.com/office/powerpoint/2010/main" val="924283063"/>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2"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Rounded Rectangle 11"/>
          <p:cNvSpPr/>
          <p:nvPr/>
        </p:nvSpPr>
        <p:spPr>
          <a:xfrm>
            <a:off x="9889099" y="6862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کلیات پژوهش</a:t>
            </a:r>
          </a:p>
        </p:txBody>
      </p:sp>
      <p:sp>
        <p:nvSpPr>
          <p:cNvPr id="13" name="Rounded Rectangle 12"/>
          <p:cNvSpPr/>
          <p:nvPr/>
        </p:nvSpPr>
        <p:spPr>
          <a:xfrm>
            <a:off x="9889099" y="1220755"/>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اهداف، فرضیات و تعاریف</a:t>
            </a:r>
          </a:p>
        </p:txBody>
      </p:sp>
      <p:sp>
        <p:nvSpPr>
          <p:cNvPr id="14" name="Rounded Rectangle 13"/>
          <p:cNvSpPr/>
          <p:nvPr/>
        </p:nvSpPr>
        <p:spPr>
          <a:xfrm>
            <a:off x="9889099" y="2372883"/>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روش پژوهش</a:t>
            </a:r>
          </a:p>
        </p:txBody>
      </p:sp>
      <p:sp>
        <p:nvSpPr>
          <p:cNvPr id="15" name="Rounded Rectangle 14"/>
          <p:cNvSpPr/>
          <p:nvPr/>
        </p:nvSpPr>
        <p:spPr>
          <a:xfrm>
            <a:off x="9889099" y="3525011"/>
            <a:ext cx="2255573" cy="96010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fa-IR" sz="2667" dirty="0">
                <a:solidFill>
                  <a:schemeClr val="tx1"/>
                </a:solidFill>
                <a:cs typeface="+mj-cs"/>
              </a:rPr>
              <a:t>تحلیل یافته ها</a:t>
            </a:r>
          </a:p>
        </p:txBody>
      </p:sp>
      <p:sp>
        <p:nvSpPr>
          <p:cNvPr id="16" name="Rounded Rectangle 15"/>
          <p:cNvSpPr/>
          <p:nvPr/>
        </p:nvSpPr>
        <p:spPr>
          <a:xfrm>
            <a:off x="9889099" y="4699979"/>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نتیجه گیری</a:t>
            </a:r>
          </a:p>
        </p:txBody>
      </p:sp>
      <p:sp>
        <p:nvSpPr>
          <p:cNvPr id="17" name="Rounded Rectangle 16"/>
          <p:cNvSpPr/>
          <p:nvPr/>
        </p:nvSpPr>
        <p:spPr>
          <a:xfrm>
            <a:off x="9891726" y="584966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محدودیت ها و پیشنهادات</a:t>
            </a:r>
          </a:p>
        </p:txBody>
      </p:sp>
      <p:sp>
        <p:nvSpPr>
          <p:cNvPr id="2" name="TextBox 1"/>
          <p:cNvSpPr txBox="1"/>
          <p:nvPr/>
        </p:nvSpPr>
        <p:spPr>
          <a:xfrm>
            <a:off x="70168" y="548680"/>
            <a:ext cx="9744405" cy="502766"/>
          </a:xfrm>
          <a:prstGeom prst="rect">
            <a:avLst/>
          </a:prstGeom>
          <a:noFill/>
        </p:spPr>
        <p:txBody>
          <a:bodyPr wrap="square" rtlCol="1">
            <a:spAutoFit/>
          </a:bodyPr>
          <a:lstStyle/>
          <a:p>
            <a:pPr algn="r" rtl="1"/>
            <a:r>
              <a:rPr lang="fa-IR" sz="2667" b="1" dirty="0">
                <a:solidFill>
                  <a:schemeClr val="bg1"/>
                </a:solidFill>
                <a:cs typeface="+mj-cs"/>
              </a:rPr>
              <a:t>اطلاعات جمعیت شناختی</a:t>
            </a:r>
          </a:p>
        </p:txBody>
      </p:sp>
      <p:sp>
        <p:nvSpPr>
          <p:cNvPr id="5" name="Rectangle 4"/>
          <p:cNvSpPr/>
          <p:nvPr/>
        </p:nvSpPr>
        <p:spPr>
          <a:xfrm>
            <a:off x="746889" y="1384983"/>
            <a:ext cx="8390961" cy="4464684"/>
          </a:xfrm>
          <a:prstGeom prst="rect">
            <a:avLst/>
          </a:prstGeom>
        </p:spPr>
        <p:txBody>
          <a:bodyPr wrap="square">
            <a:spAutoFit/>
          </a:bodyPr>
          <a:lstStyle/>
          <a:p>
            <a:pPr algn="just" rtl="1">
              <a:lnSpc>
                <a:spcPct val="150000"/>
              </a:lnSpc>
            </a:pPr>
            <a:r>
              <a:rPr lang="fa-IR" sz="2400" dirty="0">
                <a:solidFill>
                  <a:schemeClr val="bg1"/>
                </a:solidFill>
              </a:rPr>
              <a:t>قالب پاورپوینت به عنوان یکی از ابزارهای مهم در ارائه های تحصیلی، کسب و کار و حتی نمایشگاه ها، اهمیت بسیاری دارد. استفاده از قالب مناسب و با کیفیت، می‌تواند به شما کمک کند تا ارائه خود را در جلوی مخاطبان خود با اعتماد به نفس بیشتری انجام دهید. همچنین، قابلیت ویرایش قالب پاورپوینت از مزایای آن است که به شما اجازه می‌دهد تا ظاهر آن را به سلیقه خود شخصی سازی کنید و از طریق آن، محتوای خود را به صورت شگفت‌انگیز و شفافیت بیشتری به نمایش بگذارید. در نهایت، بهترین قالب پاورپوینت، قالبی است که به نیازها و سلیقه شما بیشترین تطابق را دارد و به شما در ارائه محتوای خود کمک می‌کند.</a:t>
            </a:r>
            <a:endParaRPr lang="en-US" sz="2400" dirty="0">
              <a:solidFill>
                <a:schemeClr val="bg1"/>
              </a:solidFill>
            </a:endParaRPr>
          </a:p>
        </p:txBody>
      </p:sp>
    </p:spTree>
    <p:extLst>
      <p:ext uri="{BB962C8B-B14F-4D97-AF65-F5344CB8AC3E}">
        <p14:creationId xmlns:p14="http://schemas.microsoft.com/office/powerpoint/2010/main" val="2130541238"/>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2"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Rounded Rectangle 11"/>
          <p:cNvSpPr/>
          <p:nvPr/>
        </p:nvSpPr>
        <p:spPr>
          <a:xfrm>
            <a:off x="9889099" y="6862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کلیات پژوهش</a:t>
            </a:r>
          </a:p>
        </p:txBody>
      </p:sp>
      <p:sp>
        <p:nvSpPr>
          <p:cNvPr id="13" name="Rounded Rectangle 12"/>
          <p:cNvSpPr/>
          <p:nvPr/>
        </p:nvSpPr>
        <p:spPr>
          <a:xfrm>
            <a:off x="9889099" y="1220755"/>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اهداف، فرضیات و تعاریف</a:t>
            </a:r>
          </a:p>
        </p:txBody>
      </p:sp>
      <p:sp>
        <p:nvSpPr>
          <p:cNvPr id="14" name="Rounded Rectangle 13"/>
          <p:cNvSpPr/>
          <p:nvPr/>
        </p:nvSpPr>
        <p:spPr>
          <a:xfrm>
            <a:off x="9889099" y="2372883"/>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روش پژوهش</a:t>
            </a:r>
          </a:p>
        </p:txBody>
      </p:sp>
      <p:sp>
        <p:nvSpPr>
          <p:cNvPr id="15" name="Rounded Rectangle 14"/>
          <p:cNvSpPr/>
          <p:nvPr/>
        </p:nvSpPr>
        <p:spPr>
          <a:xfrm>
            <a:off x="9889099" y="3525011"/>
            <a:ext cx="2255573" cy="96010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fa-IR" sz="2667" dirty="0">
                <a:solidFill>
                  <a:schemeClr val="tx1"/>
                </a:solidFill>
                <a:cs typeface="+mj-cs"/>
              </a:rPr>
              <a:t>تحلیل یافته ها</a:t>
            </a:r>
          </a:p>
        </p:txBody>
      </p:sp>
      <p:sp>
        <p:nvSpPr>
          <p:cNvPr id="16" name="Rounded Rectangle 15"/>
          <p:cNvSpPr/>
          <p:nvPr/>
        </p:nvSpPr>
        <p:spPr>
          <a:xfrm>
            <a:off x="9889099" y="4699979"/>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نتیجه گیری</a:t>
            </a:r>
          </a:p>
        </p:txBody>
      </p:sp>
      <p:sp>
        <p:nvSpPr>
          <p:cNvPr id="17" name="Rounded Rectangle 16"/>
          <p:cNvSpPr/>
          <p:nvPr/>
        </p:nvSpPr>
        <p:spPr>
          <a:xfrm>
            <a:off x="9891726" y="584966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محدودیت ها و پیشنهادات</a:t>
            </a:r>
          </a:p>
        </p:txBody>
      </p:sp>
      <p:sp>
        <p:nvSpPr>
          <p:cNvPr id="2" name="TextBox 1"/>
          <p:cNvSpPr txBox="1"/>
          <p:nvPr/>
        </p:nvSpPr>
        <p:spPr>
          <a:xfrm>
            <a:off x="70168" y="548680"/>
            <a:ext cx="9744405" cy="502766"/>
          </a:xfrm>
          <a:prstGeom prst="rect">
            <a:avLst/>
          </a:prstGeom>
          <a:noFill/>
        </p:spPr>
        <p:txBody>
          <a:bodyPr wrap="square" rtlCol="1">
            <a:spAutoFit/>
          </a:bodyPr>
          <a:lstStyle/>
          <a:p>
            <a:pPr algn="r" rtl="1"/>
            <a:r>
              <a:rPr lang="fa-IR" sz="2667" dirty="0">
                <a:solidFill>
                  <a:schemeClr val="bg1"/>
                </a:solidFill>
                <a:cs typeface="+mj-cs"/>
              </a:rPr>
              <a:t>یافته های توصیفی</a:t>
            </a:r>
          </a:p>
        </p:txBody>
      </p:sp>
      <p:sp>
        <p:nvSpPr>
          <p:cNvPr id="3" name="TextBox 2"/>
          <p:cNvSpPr txBox="1"/>
          <p:nvPr/>
        </p:nvSpPr>
        <p:spPr>
          <a:xfrm>
            <a:off x="942108" y="1397330"/>
            <a:ext cx="8297877" cy="4455835"/>
          </a:xfrm>
          <a:prstGeom prst="rect">
            <a:avLst/>
          </a:prstGeom>
          <a:noFill/>
        </p:spPr>
        <p:txBody>
          <a:bodyPr wrap="square" rtlCol="1">
            <a:spAutoFit/>
          </a:bodyPr>
          <a:lstStyle/>
          <a:p>
            <a:pPr algn="just" rtl="1">
              <a:lnSpc>
                <a:spcPct val="150000"/>
              </a:lnSpc>
            </a:pPr>
            <a:r>
              <a:rPr lang="fa-IR" sz="2400" dirty="0">
                <a:solidFill>
                  <a:schemeClr val="bg1"/>
                </a:solidFill>
              </a:rPr>
              <a:t>قالب پاورپوینت به عنوان یکی از ابزارهای مهم در ارائه های تحصیلی، کسب و کار و حتی نمایشگاه ها، اهمیت بسیاری دارد. استفاده از قالب مناسب و با کیفیت، می‌تواند به شما کمک کند تا ارائه خود را در جلوی مخاطبان خود با اعتماد به نفس بیشتری انجام دهید. همچنین، قابلیت ویرایش قالب پاورپوینت از مزایای آن است که به شما اجازه می‌دهد تا ظاهر آن را به سلیقه خود شخصی سازی کنید و از طریق آن، محتوای خود را به صورت شگفت‌انگیز و شفافیت بیشتری به نمایش بگذارید. در نهایت، بهترین قالب پاورپوینت، قالبی است که به نیازها و سلیقه شما بیشترین تطابق را دارد و به شما در ارائه محتوای خود کمک می‌کند.</a:t>
            </a:r>
          </a:p>
        </p:txBody>
      </p:sp>
    </p:spTree>
    <p:extLst>
      <p:ext uri="{BB962C8B-B14F-4D97-AF65-F5344CB8AC3E}">
        <p14:creationId xmlns:p14="http://schemas.microsoft.com/office/powerpoint/2010/main" val="4013506106"/>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2" grpId="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Rounded Rectangle 11"/>
          <p:cNvSpPr/>
          <p:nvPr/>
        </p:nvSpPr>
        <p:spPr>
          <a:xfrm>
            <a:off x="9889099" y="6862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کلیات پژوهش</a:t>
            </a:r>
          </a:p>
        </p:txBody>
      </p:sp>
      <p:sp>
        <p:nvSpPr>
          <p:cNvPr id="13" name="Rounded Rectangle 12"/>
          <p:cNvSpPr/>
          <p:nvPr/>
        </p:nvSpPr>
        <p:spPr>
          <a:xfrm>
            <a:off x="9889099" y="1220755"/>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اهداف، فرضیات و تعاریف</a:t>
            </a:r>
          </a:p>
        </p:txBody>
      </p:sp>
      <p:sp>
        <p:nvSpPr>
          <p:cNvPr id="14" name="Rounded Rectangle 13"/>
          <p:cNvSpPr/>
          <p:nvPr/>
        </p:nvSpPr>
        <p:spPr>
          <a:xfrm>
            <a:off x="9889099" y="2372883"/>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روش پژوهش</a:t>
            </a:r>
          </a:p>
        </p:txBody>
      </p:sp>
      <p:sp>
        <p:nvSpPr>
          <p:cNvPr id="15" name="Rounded Rectangle 14"/>
          <p:cNvSpPr/>
          <p:nvPr/>
        </p:nvSpPr>
        <p:spPr>
          <a:xfrm>
            <a:off x="9889099" y="3525011"/>
            <a:ext cx="2255573" cy="96010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fa-IR" sz="2667" dirty="0">
                <a:solidFill>
                  <a:schemeClr val="tx1"/>
                </a:solidFill>
                <a:cs typeface="+mj-cs"/>
              </a:rPr>
              <a:t>تحلیل یافته ها</a:t>
            </a:r>
          </a:p>
        </p:txBody>
      </p:sp>
      <p:sp>
        <p:nvSpPr>
          <p:cNvPr id="16" name="Rounded Rectangle 15"/>
          <p:cNvSpPr/>
          <p:nvPr/>
        </p:nvSpPr>
        <p:spPr>
          <a:xfrm>
            <a:off x="9889099" y="4699979"/>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نتیجه گیری</a:t>
            </a:r>
          </a:p>
        </p:txBody>
      </p:sp>
      <p:sp>
        <p:nvSpPr>
          <p:cNvPr id="17" name="Rounded Rectangle 16"/>
          <p:cNvSpPr/>
          <p:nvPr/>
        </p:nvSpPr>
        <p:spPr>
          <a:xfrm>
            <a:off x="9891726" y="584966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محدودیت ها و پیشنهادات</a:t>
            </a:r>
          </a:p>
        </p:txBody>
      </p:sp>
      <p:sp>
        <p:nvSpPr>
          <p:cNvPr id="2" name="TextBox 1"/>
          <p:cNvSpPr txBox="1"/>
          <p:nvPr/>
        </p:nvSpPr>
        <p:spPr>
          <a:xfrm>
            <a:off x="0" y="410135"/>
            <a:ext cx="9744405" cy="502766"/>
          </a:xfrm>
          <a:prstGeom prst="rect">
            <a:avLst/>
          </a:prstGeom>
          <a:noFill/>
        </p:spPr>
        <p:txBody>
          <a:bodyPr wrap="square" rtlCol="1">
            <a:spAutoFit/>
          </a:bodyPr>
          <a:lstStyle/>
          <a:p>
            <a:pPr algn="r" rtl="1"/>
            <a:r>
              <a:rPr lang="fa-IR" sz="2667" b="1" dirty="0">
                <a:solidFill>
                  <a:schemeClr val="bg1"/>
                </a:solidFill>
                <a:cs typeface="+mj-cs"/>
              </a:rPr>
              <a:t>یافته های استنباطی</a:t>
            </a:r>
          </a:p>
        </p:txBody>
      </p:sp>
      <p:sp>
        <p:nvSpPr>
          <p:cNvPr id="3" name="TextBox 2"/>
          <p:cNvSpPr txBox="1"/>
          <p:nvPr/>
        </p:nvSpPr>
        <p:spPr>
          <a:xfrm>
            <a:off x="570863" y="1704306"/>
            <a:ext cx="8602677" cy="4455835"/>
          </a:xfrm>
          <a:prstGeom prst="rect">
            <a:avLst/>
          </a:prstGeom>
          <a:noFill/>
        </p:spPr>
        <p:txBody>
          <a:bodyPr wrap="square" rtlCol="1">
            <a:spAutoFit/>
          </a:bodyPr>
          <a:lstStyle/>
          <a:p>
            <a:pPr algn="r">
              <a:lnSpc>
                <a:spcPct val="150000"/>
              </a:lnSpc>
            </a:pPr>
            <a:r>
              <a:rPr lang="fa-IR" sz="2400" dirty="0">
                <a:solidFill>
                  <a:schemeClr val="bg1"/>
                </a:solidFill>
              </a:rPr>
              <a:t>قالب پاورپوینت به عنوان یکی از ابزارهای مهم در ارائه های تحصیلی، کسب و کار و حتی نمایشگاه ها، اهمیت بسیاری دارد. استفاده از قالب مناسب و با کیفیت، می‌تواند به شما کمک کند تا ارائه خود را در جلوی مخاطبان خود با اعتماد به نفس بیشتری انجام دهید. همچنین، قابلیت ویرایش قالب پاورپوینت از مزایای آن است که به شما اجازه می‌دهد تا ظاهر آن را به سلیقه خود شخصی سازی کنید و از طریق آن، محتوای خود را به صورت شگفت‌انگیز و شفافیت بیشتری به نمایش بگذارید. در نهایت، بهترین قالب پاورپوینت، قالبی است که به نیازها و سلیقه شما بیشترین تطابق را دارد و به شما در ارائه محتوای خود کمک می‌کند.</a:t>
            </a:r>
          </a:p>
        </p:txBody>
      </p:sp>
    </p:spTree>
    <p:extLst>
      <p:ext uri="{BB962C8B-B14F-4D97-AF65-F5344CB8AC3E}">
        <p14:creationId xmlns:p14="http://schemas.microsoft.com/office/powerpoint/2010/main" val="1568443674"/>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2"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Rounded Rectangle 11"/>
          <p:cNvSpPr/>
          <p:nvPr/>
        </p:nvSpPr>
        <p:spPr>
          <a:xfrm>
            <a:off x="9889099" y="6862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کلیات پژوهش</a:t>
            </a:r>
          </a:p>
        </p:txBody>
      </p:sp>
      <p:sp>
        <p:nvSpPr>
          <p:cNvPr id="13" name="Rounded Rectangle 12"/>
          <p:cNvSpPr/>
          <p:nvPr/>
        </p:nvSpPr>
        <p:spPr>
          <a:xfrm>
            <a:off x="9889099" y="1220755"/>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اهداف، فرضیات و تعاریف</a:t>
            </a:r>
          </a:p>
        </p:txBody>
      </p:sp>
      <p:sp>
        <p:nvSpPr>
          <p:cNvPr id="14" name="Rounded Rectangle 13"/>
          <p:cNvSpPr/>
          <p:nvPr/>
        </p:nvSpPr>
        <p:spPr>
          <a:xfrm>
            <a:off x="9889099" y="2372883"/>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روش پژوهش</a:t>
            </a:r>
          </a:p>
        </p:txBody>
      </p:sp>
      <p:sp>
        <p:nvSpPr>
          <p:cNvPr id="15" name="Rounded Rectangle 14"/>
          <p:cNvSpPr/>
          <p:nvPr/>
        </p:nvSpPr>
        <p:spPr>
          <a:xfrm>
            <a:off x="9889099" y="3525011"/>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تحلیل یافته ها</a:t>
            </a:r>
          </a:p>
        </p:txBody>
      </p:sp>
      <p:sp>
        <p:nvSpPr>
          <p:cNvPr id="16" name="Rounded Rectangle 15"/>
          <p:cNvSpPr/>
          <p:nvPr/>
        </p:nvSpPr>
        <p:spPr>
          <a:xfrm>
            <a:off x="9889099" y="4699979"/>
            <a:ext cx="2255573" cy="96010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fa-IR" sz="2667" dirty="0">
                <a:solidFill>
                  <a:schemeClr val="tx1"/>
                </a:solidFill>
                <a:cs typeface="+mj-cs"/>
              </a:rPr>
              <a:t>نتیجه گیری</a:t>
            </a:r>
          </a:p>
        </p:txBody>
      </p:sp>
      <p:sp>
        <p:nvSpPr>
          <p:cNvPr id="17" name="Rounded Rectangle 16"/>
          <p:cNvSpPr/>
          <p:nvPr/>
        </p:nvSpPr>
        <p:spPr>
          <a:xfrm>
            <a:off x="9891726" y="584966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محدودیت ها و پیشنهادات</a:t>
            </a:r>
          </a:p>
        </p:txBody>
      </p:sp>
      <p:sp>
        <p:nvSpPr>
          <p:cNvPr id="9" name="Rounded Rectangle 8"/>
          <p:cNvSpPr/>
          <p:nvPr/>
        </p:nvSpPr>
        <p:spPr>
          <a:xfrm>
            <a:off x="1172005" y="966131"/>
            <a:ext cx="7584843" cy="672075"/>
          </a:xfrm>
          <a:prstGeom prst="round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fa-IR" sz="3200" dirty="0">
                <a:cs typeface="+mj-cs"/>
              </a:rPr>
              <a:t>بررسی فرضیات</a:t>
            </a:r>
          </a:p>
        </p:txBody>
      </p:sp>
    </p:spTree>
    <p:extLst>
      <p:ext uri="{BB962C8B-B14F-4D97-AF65-F5344CB8AC3E}">
        <p14:creationId xmlns:p14="http://schemas.microsoft.com/office/powerpoint/2010/main" val="305264386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500" fill="hold"/>
                                        <p:tgtEl>
                                          <p:spTgt spid="16"/>
                                        </p:tgtEl>
                                        <p:attrNameLst>
                                          <p:attrName>ppt_w</p:attrName>
                                        </p:attrNameLst>
                                      </p:cBhvr>
                                      <p:tavLst>
                                        <p:tav tm="0">
                                          <p:val>
                                            <p:fltVal val="0"/>
                                          </p:val>
                                        </p:tav>
                                        <p:tav tm="100000">
                                          <p:val>
                                            <p:strVal val="#ppt_w"/>
                                          </p:val>
                                        </p:tav>
                                      </p:tavLst>
                                    </p:anim>
                                    <p:anim calcmode="lin" valueType="num">
                                      <p:cBhvr>
                                        <p:cTn id="33" dur="500" fill="hold"/>
                                        <p:tgtEl>
                                          <p:spTgt spid="16"/>
                                        </p:tgtEl>
                                        <p:attrNameLst>
                                          <p:attrName>ppt_h</p:attrName>
                                        </p:attrNameLst>
                                      </p:cBhvr>
                                      <p:tavLst>
                                        <p:tav tm="0">
                                          <p:val>
                                            <p:fltVal val="0"/>
                                          </p:val>
                                        </p:tav>
                                        <p:tav tm="100000">
                                          <p:val>
                                            <p:strVal val="#ppt_h"/>
                                          </p:val>
                                        </p:tav>
                                      </p:tavLst>
                                    </p:anim>
                                    <p:animEffect transition="in" filter="fade">
                                      <p:cBhvr>
                                        <p:cTn id="34" dur="500"/>
                                        <p:tgtEl>
                                          <p:spTgt spid="16"/>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9"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Rounded Rectangle 11"/>
          <p:cNvSpPr/>
          <p:nvPr/>
        </p:nvSpPr>
        <p:spPr>
          <a:xfrm>
            <a:off x="9889099" y="6862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کلیات پژوهش</a:t>
            </a:r>
          </a:p>
        </p:txBody>
      </p:sp>
      <p:sp>
        <p:nvSpPr>
          <p:cNvPr id="13" name="Rounded Rectangle 12"/>
          <p:cNvSpPr/>
          <p:nvPr/>
        </p:nvSpPr>
        <p:spPr>
          <a:xfrm>
            <a:off x="9889099" y="1220755"/>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اهداف، فرضیات و تعاریف</a:t>
            </a:r>
          </a:p>
        </p:txBody>
      </p:sp>
      <p:sp>
        <p:nvSpPr>
          <p:cNvPr id="14" name="Rounded Rectangle 13"/>
          <p:cNvSpPr/>
          <p:nvPr/>
        </p:nvSpPr>
        <p:spPr>
          <a:xfrm>
            <a:off x="9889099" y="2372883"/>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روش پژوهش</a:t>
            </a:r>
          </a:p>
        </p:txBody>
      </p:sp>
      <p:sp>
        <p:nvSpPr>
          <p:cNvPr id="15" name="Rounded Rectangle 14"/>
          <p:cNvSpPr/>
          <p:nvPr/>
        </p:nvSpPr>
        <p:spPr>
          <a:xfrm>
            <a:off x="9889099" y="3525011"/>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تحلیل یافته ها</a:t>
            </a:r>
          </a:p>
        </p:txBody>
      </p:sp>
      <p:sp>
        <p:nvSpPr>
          <p:cNvPr id="16" name="Rounded Rectangle 15"/>
          <p:cNvSpPr/>
          <p:nvPr/>
        </p:nvSpPr>
        <p:spPr>
          <a:xfrm>
            <a:off x="9889099" y="4699979"/>
            <a:ext cx="2255573" cy="96010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fa-IR" sz="2667" dirty="0">
                <a:solidFill>
                  <a:schemeClr val="tx1"/>
                </a:solidFill>
                <a:cs typeface="+mj-cs"/>
              </a:rPr>
              <a:t>نتیجه گیری</a:t>
            </a:r>
          </a:p>
        </p:txBody>
      </p:sp>
      <p:sp>
        <p:nvSpPr>
          <p:cNvPr id="17" name="Rounded Rectangle 16"/>
          <p:cNvSpPr/>
          <p:nvPr/>
        </p:nvSpPr>
        <p:spPr>
          <a:xfrm>
            <a:off x="9891726" y="584966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محدودیت ها و پیشنهادات</a:t>
            </a:r>
          </a:p>
        </p:txBody>
      </p:sp>
      <p:sp>
        <p:nvSpPr>
          <p:cNvPr id="2" name="TextBox 1"/>
          <p:cNvSpPr txBox="1"/>
          <p:nvPr/>
        </p:nvSpPr>
        <p:spPr>
          <a:xfrm>
            <a:off x="70168" y="548680"/>
            <a:ext cx="9744405" cy="502766"/>
          </a:xfrm>
          <a:prstGeom prst="rect">
            <a:avLst/>
          </a:prstGeom>
          <a:noFill/>
        </p:spPr>
        <p:txBody>
          <a:bodyPr wrap="square" rtlCol="1">
            <a:spAutoFit/>
          </a:bodyPr>
          <a:lstStyle/>
          <a:p>
            <a:pPr algn="r"/>
            <a:r>
              <a:rPr lang="fa-IR" sz="2667" b="1" dirty="0">
                <a:solidFill>
                  <a:schemeClr val="bg1"/>
                </a:solidFill>
                <a:cs typeface="+mj-cs"/>
              </a:rPr>
              <a:t>بررسی فرضیات</a:t>
            </a:r>
          </a:p>
        </p:txBody>
      </p:sp>
      <p:sp>
        <p:nvSpPr>
          <p:cNvPr id="3" name="TextBox 2"/>
          <p:cNvSpPr txBox="1"/>
          <p:nvPr/>
        </p:nvSpPr>
        <p:spPr>
          <a:xfrm>
            <a:off x="512618" y="1297093"/>
            <a:ext cx="8586388" cy="4455835"/>
          </a:xfrm>
          <a:prstGeom prst="rect">
            <a:avLst/>
          </a:prstGeom>
          <a:noFill/>
        </p:spPr>
        <p:txBody>
          <a:bodyPr wrap="square" rtlCol="1">
            <a:spAutoFit/>
          </a:bodyPr>
          <a:lstStyle/>
          <a:p>
            <a:pPr algn="r">
              <a:lnSpc>
                <a:spcPct val="150000"/>
              </a:lnSpc>
            </a:pPr>
            <a:r>
              <a:rPr lang="fa-IR" sz="2400" dirty="0">
                <a:solidFill>
                  <a:schemeClr val="bg1"/>
                </a:solidFill>
              </a:rPr>
              <a:t>قالب پاورپوینت به عنوان یکی از ابزارهای مهم در ارائه های تحصیلی، کسب و کار و حتی نمایشگاه ها، اهمیت بسیاری دارد. استفاده از قالب مناسب و با کیفیت، می‌تواند به شما کمک کند تا ارائه خود را در جلوی مخاطبان خود با اعتماد به نفس بیشتری انجام دهید. همچنین، قابلیت ویرایش قالب پاورپوینت از مزایای آن است که به شما اجازه می‌دهد تا ظاهر آن را به سلیقه خود شخصی سازی کنید و از طریق آن، محتوای خود را به صورت شگفت‌انگیز و شفافیت بیشتری به نمایش بگذارید. در نهایت، بهترین قالب پاورپوینت، قالبی است که به نیازها و سلیقه شما بیشترین تطابق را دارد و به شما در ارائه محتوای خود کمک می‌کند.</a:t>
            </a:r>
          </a:p>
        </p:txBody>
      </p:sp>
    </p:spTree>
    <p:extLst>
      <p:ext uri="{BB962C8B-B14F-4D97-AF65-F5344CB8AC3E}">
        <p14:creationId xmlns:p14="http://schemas.microsoft.com/office/powerpoint/2010/main" val="2061590009"/>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2" grpId="0"/>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Rounded Rectangle 11"/>
          <p:cNvSpPr/>
          <p:nvPr/>
        </p:nvSpPr>
        <p:spPr>
          <a:xfrm>
            <a:off x="9889099" y="6862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کلیات پژوهش</a:t>
            </a:r>
          </a:p>
        </p:txBody>
      </p:sp>
      <p:sp>
        <p:nvSpPr>
          <p:cNvPr id="13" name="Rounded Rectangle 12"/>
          <p:cNvSpPr/>
          <p:nvPr/>
        </p:nvSpPr>
        <p:spPr>
          <a:xfrm>
            <a:off x="9889099" y="1220755"/>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اهداف، فرضیات و تعاریف</a:t>
            </a:r>
          </a:p>
        </p:txBody>
      </p:sp>
      <p:sp>
        <p:nvSpPr>
          <p:cNvPr id="14" name="Rounded Rectangle 13"/>
          <p:cNvSpPr/>
          <p:nvPr/>
        </p:nvSpPr>
        <p:spPr>
          <a:xfrm>
            <a:off x="9889099" y="2372883"/>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روش پژوهش</a:t>
            </a:r>
          </a:p>
        </p:txBody>
      </p:sp>
      <p:sp>
        <p:nvSpPr>
          <p:cNvPr id="15" name="Rounded Rectangle 14"/>
          <p:cNvSpPr/>
          <p:nvPr/>
        </p:nvSpPr>
        <p:spPr>
          <a:xfrm>
            <a:off x="9889099" y="3525011"/>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تحلیل یافته ها</a:t>
            </a:r>
          </a:p>
        </p:txBody>
      </p:sp>
      <p:sp>
        <p:nvSpPr>
          <p:cNvPr id="16" name="Rounded Rectangle 15"/>
          <p:cNvSpPr/>
          <p:nvPr/>
        </p:nvSpPr>
        <p:spPr>
          <a:xfrm>
            <a:off x="9889099" y="4699979"/>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نتیجه گیری</a:t>
            </a:r>
          </a:p>
        </p:txBody>
      </p:sp>
      <p:sp>
        <p:nvSpPr>
          <p:cNvPr id="17" name="Rounded Rectangle 16"/>
          <p:cNvSpPr/>
          <p:nvPr/>
        </p:nvSpPr>
        <p:spPr>
          <a:xfrm>
            <a:off x="9891726" y="5849667"/>
            <a:ext cx="2255573" cy="96010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fa-IR" sz="2667" dirty="0">
                <a:solidFill>
                  <a:schemeClr val="tx1"/>
                </a:solidFill>
                <a:cs typeface="+mj-cs"/>
              </a:rPr>
              <a:t>محدودیت ها و پیشنهادات</a:t>
            </a:r>
          </a:p>
        </p:txBody>
      </p:sp>
      <p:sp>
        <p:nvSpPr>
          <p:cNvPr id="9" name="Rounded Rectangle 8"/>
          <p:cNvSpPr/>
          <p:nvPr/>
        </p:nvSpPr>
        <p:spPr>
          <a:xfrm>
            <a:off x="1172005" y="966131"/>
            <a:ext cx="7584843" cy="672075"/>
          </a:xfrm>
          <a:prstGeom prst="round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fa-IR" sz="3200" dirty="0">
                <a:cs typeface="+mj-cs"/>
              </a:rPr>
              <a:t>محدودیت های پژوهش</a:t>
            </a:r>
          </a:p>
        </p:txBody>
      </p:sp>
      <p:sp>
        <p:nvSpPr>
          <p:cNvPr id="10" name="Rounded Rectangle 9"/>
          <p:cNvSpPr/>
          <p:nvPr/>
        </p:nvSpPr>
        <p:spPr>
          <a:xfrm>
            <a:off x="1172005" y="1842384"/>
            <a:ext cx="7584843" cy="672075"/>
          </a:xfrm>
          <a:prstGeom prst="round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fa-IR" sz="3200" dirty="0">
                <a:cs typeface="+mj-cs"/>
              </a:rPr>
              <a:t>پیشنهادات پژوهشی</a:t>
            </a:r>
          </a:p>
        </p:txBody>
      </p:sp>
      <p:sp>
        <p:nvSpPr>
          <p:cNvPr id="18" name="Rounded Rectangle 17"/>
          <p:cNvSpPr/>
          <p:nvPr/>
        </p:nvSpPr>
        <p:spPr>
          <a:xfrm>
            <a:off x="1214696" y="2721499"/>
            <a:ext cx="7584843" cy="672075"/>
          </a:xfrm>
          <a:prstGeom prst="round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fa-IR" sz="3200" dirty="0">
                <a:cs typeface="+mj-cs"/>
              </a:rPr>
              <a:t>پیشنهادات کاربردی</a:t>
            </a:r>
          </a:p>
        </p:txBody>
      </p:sp>
    </p:spTree>
    <p:extLst>
      <p:ext uri="{BB962C8B-B14F-4D97-AF65-F5344CB8AC3E}">
        <p14:creationId xmlns:p14="http://schemas.microsoft.com/office/powerpoint/2010/main" val="332459070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8"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Rounded Rectangle 11"/>
          <p:cNvSpPr/>
          <p:nvPr/>
        </p:nvSpPr>
        <p:spPr>
          <a:xfrm>
            <a:off x="9889099" y="6862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کلیات پژوهش</a:t>
            </a:r>
          </a:p>
        </p:txBody>
      </p:sp>
      <p:sp>
        <p:nvSpPr>
          <p:cNvPr id="13" name="Rounded Rectangle 12"/>
          <p:cNvSpPr/>
          <p:nvPr/>
        </p:nvSpPr>
        <p:spPr>
          <a:xfrm>
            <a:off x="9889099" y="1220755"/>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اهداف، فرضیات و تعاریف</a:t>
            </a:r>
          </a:p>
        </p:txBody>
      </p:sp>
      <p:sp>
        <p:nvSpPr>
          <p:cNvPr id="14" name="Rounded Rectangle 13"/>
          <p:cNvSpPr/>
          <p:nvPr/>
        </p:nvSpPr>
        <p:spPr>
          <a:xfrm>
            <a:off x="9889099" y="2372883"/>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روش پژوهش</a:t>
            </a:r>
          </a:p>
        </p:txBody>
      </p:sp>
      <p:sp>
        <p:nvSpPr>
          <p:cNvPr id="15" name="Rounded Rectangle 14"/>
          <p:cNvSpPr/>
          <p:nvPr/>
        </p:nvSpPr>
        <p:spPr>
          <a:xfrm>
            <a:off x="9889099" y="3525011"/>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تحلیل یافته ها</a:t>
            </a:r>
          </a:p>
        </p:txBody>
      </p:sp>
      <p:sp>
        <p:nvSpPr>
          <p:cNvPr id="16" name="Rounded Rectangle 15"/>
          <p:cNvSpPr/>
          <p:nvPr/>
        </p:nvSpPr>
        <p:spPr>
          <a:xfrm>
            <a:off x="9889099" y="4699979"/>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نتیجه گیری</a:t>
            </a:r>
          </a:p>
        </p:txBody>
      </p:sp>
      <p:sp>
        <p:nvSpPr>
          <p:cNvPr id="17" name="Rounded Rectangle 16"/>
          <p:cNvSpPr/>
          <p:nvPr/>
        </p:nvSpPr>
        <p:spPr>
          <a:xfrm>
            <a:off x="9891726" y="5849667"/>
            <a:ext cx="2255573" cy="96010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fa-IR" sz="2667" dirty="0">
                <a:solidFill>
                  <a:schemeClr val="tx1"/>
                </a:solidFill>
                <a:cs typeface="+mj-cs"/>
              </a:rPr>
              <a:t>محدودیت ها و پیشنهادات</a:t>
            </a:r>
          </a:p>
        </p:txBody>
      </p:sp>
      <p:sp>
        <p:nvSpPr>
          <p:cNvPr id="2" name="TextBox 1"/>
          <p:cNvSpPr txBox="1"/>
          <p:nvPr/>
        </p:nvSpPr>
        <p:spPr>
          <a:xfrm>
            <a:off x="70168" y="548680"/>
            <a:ext cx="9744405" cy="502766"/>
          </a:xfrm>
          <a:prstGeom prst="rect">
            <a:avLst/>
          </a:prstGeom>
          <a:noFill/>
        </p:spPr>
        <p:txBody>
          <a:bodyPr wrap="square" rtlCol="1">
            <a:spAutoFit/>
          </a:bodyPr>
          <a:lstStyle/>
          <a:p>
            <a:pPr algn="r" rtl="1"/>
            <a:r>
              <a:rPr lang="fa-IR" sz="2667" b="1" dirty="0">
                <a:solidFill>
                  <a:schemeClr val="bg1"/>
                </a:solidFill>
                <a:cs typeface="+mj-cs"/>
              </a:rPr>
              <a:t>محدودیت های پژوهش</a:t>
            </a:r>
          </a:p>
        </p:txBody>
      </p:sp>
      <p:sp>
        <p:nvSpPr>
          <p:cNvPr id="3" name="TextBox 2"/>
          <p:cNvSpPr txBox="1"/>
          <p:nvPr/>
        </p:nvSpPr>
        <p:spPr>
          <a:xfrm>
            <a:off x="58748" y="1083715"/>
            <a:ext cx="9721565" cy="5262979"/>
          </a:xfrm>
          <a:prstGeom prst="rect">
            <a:avLst/>
          </a:prstGeom>
          <a:noFill/>
        </p:spPr>
        <p:txBody>
          <a:bodyPr wrap="square" rtlCol="1">
            <a:spAutoFit/>
          </a:bodyPr>
          <a:lstStyle/>
          <a:p>
            <a:pPr marL="380990" indent="-380990" algn="just" rtl="1">
              <a:buFont typeface="Wingdings" pitchFamily="2" charset="2"/>
              <a:buChar char="ü"/>
            </a:pPr>
            <a:endParaRPr lang="fa-IR" sz="2400" b="1" dirty="0">
              <a:solidFill>
                <a:schemeClr val="bg1"/>
              </a:solidFill>
            </a:endParaRPr>
          </a:p>
          <a:p>
            <a:pPr marL="380990" indent="-380990" algn="just" rtl="1">
              <a:buFont typeface="Wingdings" pitchFamily="2" charset="2"/>
              <a:buChar char="ü"/>
            </a:pPr>
            <a:r>
              <a:rPr lang="fa-IR" sz="2400" b="1" dirty="0">
                <a:solidFill>
                  <a:schemeClr val="bg1"/>
                </a:solidFill>
              </a:rPr>
              <a:t>این قالب پاورپوینت حرفه‌ای، با قابلیت ویرایش، برای استفاده در جلسات دفاع از رساله، پایان نامه، پروپوزال، سمینار و سایر رویدادهای مرتبط طراحی شده است.</a:t>
            </a:r>
          </a:p>
          <a:p>
            <a:pPr marL="380990" indent="-380990" algn="just" rtl="1">
              <a:buFont typeface="Wingdings" pitchFamily="2" charset="2"/>
              <a:buChar char="ü"/>
            </a:pPr>
            <a:endParaRPr lang="fa-IR" sz="2400" b="1" dirty="0">
              <a:solidFill>
                <a:schemeClr val="bg1"/>
              </a:solidFill>
            </a:endParaRPr>
          </a:p>
          <a:p>
            <a:pPr marL="380990" indent="-380990" algn="just" rtl="1">
              <a:buFont typeface="Wingdings" pitchFamily="2" charset="2"/>
              <a:buChar char="ü"/>
            </a:pPr>
            <a:r>
              <a:rPr lang="fa-IR" sz="2400" b="1" dirty="0">
                <a:solidFill>
                  <a:schemeClr val="bg1"/>
                </a:solidFill>
              </a:rPr>
              <a:t>این قالب پاورپوینت حرفه‌ای، با قابلیت ویرایش، برای استفاده در جلسات دفاع از رساله، پایان نامه، پروپوزال، سمینار و سایر رویدادهای مرتبط طراحی شده است.</a:t>
            </a:r>
          </a:p>
          <a:p>
            <a:pPr marL="380990" indent="-380990" algn="just" rtl="1">
              <a:buFont typeface="Wingdings" pitchFamily="2" charset="2"/>
              <a:buChar char="ü"/>
            </a:pPr>
            <a:endParaRPr lang="fa-IR" sz="2400" b="1" dirty="0">
              <a:solidFill>
                <a:schemeClr val="bg1"/>
              </a:solidFill>
            </a:endParaRPr>
          </a:p>
          <a:p>
            <a:pPr marL="380990" indent="-380990" algn="just" rtl="1">
              <a:buFont typeface="Wingdings" pitchFamily="2" charset="2"/>
              <a:buChar char="ü"/>
            </a:pPr>
            <a:r>
              <a:rPr lang="fa-IR" sz="2400" b="1" dirty="0">
                <a:solidFill>
                  <a:schemeClr val="bg1"/>
                </a:solidFill>
              </a:rPr>
              <a:t>این قالب پاورپوینت حرفه‌ای، با قابلیت ویرایش، برای استفاده در جلسات دفاع از رساله، پایان نامه، پروپوزال، سمینار و سایر رویدادهای مرتبط طراحی شده است.</a:t>
            </a:r>
          </a:p>
          <a:p>
            <a:pPr marL="380990" indent="-380990" algn="just" rtl="1">
              <a:buFont typeface="Wingdings" pitchFamily="2" charset="2"/>
              <a:buChar char="ü"/>
            </a:pPr>
            <a:endParaRPr lang="fa-IR" sz="2400" b="1" dirty="0">
              <a:solidFill>
                <a:schemeClr val="bg1"/>
              </a:solidFill>
            </a:endParaRPr>
          </a:p>
          <a:p>
            <a:pPr marL="380990" indent="-380990" algn="just" rtl="1">
              <a:buFont typeface="Wingdings" pitchFamily="2" charset="2"/>
              <a:buChar char="ü"/>
            </a:pPr>
            <a:r>
              <a:rPr lang="fa-IR" sz="2400" b="1" dirty="0">
                <a:solidFill>
                  <a:schemeClr val="bg1"/>
                </a:solidFill>
              </a:rPr>
              <a:t>این قالب پاورپوینت حرفه‌ای، با قابلیت ویرایش، برای استفاده در جلسات دفاع از رساله، پایان نامه، پروپوزال، سمینار و سایر رویدادهای مرتبط طراحی شده است.</a:t>
            </a:r>
          </a:p>
          <a:p>
            <a:pPr marL="380990" indent="-380990" algn="just" rtl="1">
              <a:buFont typeface="Wingdings" pitchFamily="2" charset="2"/>
              <a:buChar char="ü"/>
            </a:pPr>
            <a:endParaRPr lang="fa-IR" sz="2400" b="1" dirty="0">
              <a:solidFill>
                <a:schemeClr val="bg1"/>
              </a:solidFill>
            </a:endParaRPr>
          </a:p>
          <a:p>
            <a:pPr algn="just" rtl="1"/>
            <a:endParaRPr lang="fa-IR" sz="2400" b="1" dirty="0">
              <a:solidFill>
                <a:schemeClr val="bg1"/>
              </a:solidFill>
            </a:endParaRPr>
          </a:p>
        </p:txBody>
      </p:sp>
    </p:spTree>
    <p:extLst>
      <p:ext uri="{BB962C8B-B14F-4D97-AF65-F5344CB8AC3E}">
        <p14:creationId xmlns:p14="http://schemas.microsoft.com/office/powerpoint/2010/main" val="4055630911"/>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2"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Rounded Rectangle 11"/>
          <p:cNvSpPr/>
          <p:nvPr/>
        </p:nvSpPr>
        <p:spPr>
          <a:xfrm>
            <a:off x="9889099" y="6862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کلیات پژوهش</a:t>
            </a:r>
          </a:p>
        </p:txBody>
      </p:sp>
      <p:sp>
        <p:nvSpPr>
          <p:cNvPr id="13" name="Rounded Rectangle 12"/>
          <p:cNvSpPr/>
          <p:nvPr/>
        </p:nvSpPr>
        <p:spPr>
          <a:xfrm>
            <a:off x="9889099" y="1220755"/>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اهداف، فرضیات و تعاریف</a:t>
            </a:r>
          </a:p>
        </p:txBody>
      </p:sp>
      <p:sp>
        <p:nvSpPr>
          <p:cNvPr id="14" name="Rounded Rectangle 13"/>
          <p:cNvSpPr/>
          <p:nvPr/>
        </p:nvSpPr>
        <p:spPr>
          <a:xfrm>
            <a:off x="9889099" y="2372883"/>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روش پژوهش</a:t>
            </a:r>
          </a:p>
        </p:txBody>
      </p:sp>
      <p:sp>
        <p:nvSpPr>
          <p:cNvPr id="15" name="Rounded Rectangle 14"/>
          <p:cNvSpPr/>
          <p:nvPr/>
        </p:nvSpPr>
        <p:spPr>
          <a:xfrm>
            <a:off x="9889099" y="3525011"/>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تحلیل یافته ها</a:t>
            </a:r>
          </a:p>
        </p:txBody>
      </p:sp>
      <p:sp>
        <p:nvSpPr>
          <p:cNvPr id="16" name="Rounded Rectangle 15"/>
          <p:cNvSpPr/>
          <p:nvPr/>
        </p:nvSpPr>
        <p:spPr>
          <a:xfrm>
            <a:off x="9889099" y="4699979"/>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نتیجه گیری</a:t>
            </a:r>
          </a:p>
        </p:txBody>
      </p:sp>
      <p:sp>
        <p:nvSpPr>
          <p:cNvPr id="17" name="Rounded Rectangle 16"/>
          <p:cNvSpPr/>
          <p:nvPr/>
        </p:nvSpPr>
        <p:spPr>
          <a:xfrm>
            <a:off x="9891726" y="584966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محدودیت ها و پیشنهادات</a:t>
            </a:r>
          </a:p>
        </p:txBody>
      </p:sp>
    </p:spTree>
    <p:extLst>
      <p:ext uri="{BB962C8B-B14F-4D97-AF65-F5344CB8AC3E}">
        <p14:creationId xmlns:p14="http://schemas.microsoft.com/office/powerpoint/2010/main" val="39579677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ppt_w</p:attrName>
                                        </p:attrNameLst>
                                      </p:cBhvr>
                                      <p:tavLst>
                                        <p:tav tm="0">
                                          <p:val>
                                            <p:fltVal val="0"/>
                                          </p:val>
                                        </p:tav>
                                        <p:tav tm="100000">
                                          <p:val>
                                            <p:strVal val="#ppt_w"/>
                                          </p:val>
                                        </p:tav>
                                      </p:tavLst>
                                    </p:anim>
                                    <p:anim calcmode="lin" valueType="num">
                                      <p:cBhvr>
                                        <p:cTn id="23" dur="500" fill="hold"/>
                                        <p:tgtEl>
                                          <p:spTgt spid="15"/>
                                        </p:tgtEl>
                                        <p:attrNameLst>
                                          <p:attrName>ppt_h</p:attrName>
                                        </p:attrNameLst>
                                      </p:cBhvr>
                                      <p:tavLst>
                                        <p:tav tm="0">
                                          <p:val>
                                            <p:fltVal val="0"/>
                                          </p:val>
                                        </p:tav>
                                        <p:tav tm="100000">
                                          <p:val>
                                            <p:strVal val="#ppt_h"/>
                                          </p:val>
                                        </p:tav>
                                      </p:tavLst>
                                    </p:anim>
                                    <p:animEffect transition="in" filter="fade">
                                      <p:cBhvr>
                                        <p:cTn id="24" dur="500"/>
                                        <p:tgtEl>
                                          <p:spTgt spid="1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Rounded Rectangle 11"/>
          <p:cNvSpPr/>
          <p:nvPr/>
        </p:nvSpPr>
        <p:spPr>
          <a:xfrm>
            <a:off x="9889099" y="6862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کلیات پژوهش</a:t>
            </a:r>
          </a:p>
        </p:txBody>
      </p:sp>
      <p:sp>
        <p:nvSpPr>
          <p:cNvPr id="13" name="Rounded Rectangle 12"/>
          <p:cNvSpPr/>
          <p:nvPr/>
        </p:nvSpPr>
        <p:spPr>
          <a:xfrm>
            <a:off x="9889099" y="1220755"/>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اهداف، فرضیات و تعاریف</a:t>
            </a:r>
          </a:p>
        </p:txBody>
      </p:sp>
      <p:sp>
        <p:nvSpPr>
          <p:cNvPr id="14" name="Rounded Rectangle 13"/>
          <p:cNvSpPr/>
          <p:nvPr/>
        </p:nvSpPr>
        <p:spPr>
          <a:xfrm>
            <a:off x="9889099" y="2372883"/>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روش پژوهش</a:t>
            </a:r>
          </a:p>
        </p:txBody>
      </p:sp>
      <p:sp>
        <p:nvSpPr>
          <p:cNvPr id="15" name="Rounded Rectangle 14"/>
          <p:cNvSpPr/>
          <p:nvPr/>
        </p:nvSpPr>
        <p:spPr>
          <a:xfrm>
            <a:off x="9889099" y="3525011"/>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تحلیل یافته ها</a:t>
            </a:r>
          </a:p>
        </p:txBody>
      </p:sp>
      <p:sp>
        <p:nvSpPr>
          <p:cNvPr id="16" name="Rounded Rectangle 15"/>
          <p:cNvSpPr/>
          <p:nvPr/>
        </p:nvSpPr>
        <p:spPr>
          <a:xfrm>
            <a:off x="9889099" y="4699979"/>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نتیجه گیری</a:t>
            </a:r>
          </a:p>
        </p:txBody>
      </p:sp>
      <p:sp>
        <p:nvSpPr>
          <p:cNvPr id="17" name="Rounded Rectangle 16"/>
          <p:cNvSpPr/>
          <p:nvPr/>
        </p:nvSpPr>
        <p:spPr>
          <a:xfrm>
            <a:off x="9891726" y="5849667"/>
            <a:ext cx="2255573" cy="96010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fa-IR" sz="2667" dirty="0">
                <a:solidFill>
                  <a:schemeClr val="tx1"/>
                </a:solidFill>
                <a:cs typeface="+mj-cs"/>
              </a:rPr>
              <a:t>محدودیت ها و پیشنهادات</a:t>
            </a:r>
          </a:p>
        </p:txBody>
      </p:sp>
      <p:sp>
        <p:nvSpPr>
          <p:cNvPr id="2" name="TextBox 1"/>
          <p:cNvSpPr txBox="1"/>
          <p:nvPr/>
        </p:nvSpPr>
        <p:spPr>
          <a:xfrm>
            <a:off x="70168" y="548680"/>
            <a:ext cx="9744405" cy="502766"/>
          </a:xfrm>
          <a:prstGeom prst="rect">
            <a:avLst/>
          </a:prstGeom>
          <a:noFill/>
        </p:spPr>
        <p:txBody>
          <a:bodyPr wrap="square" rtlCol="1">
            <a:spAutoFit/>
          </a:bodyPr>
          <a:lstStyle/>
          <a:p>
            <a:pPr algn="r" rtl="1"/>
            <a:r>
              <a:rPr lang="fa-IR" sz="2667" b="1" dirty="0">
                <a:solidFill>
                  <a:schemeClr val="bg1"/>
                </a:solidFill>
                <a:cs typeface="+mj-cs"/>
              </a:rPr>
              <a:t>پیشنهادات پژوهشی</a:t>
            </a:r>
          </a:p>
        </p:txBody>
      </p:sp>
      <p:sp>
        <p:nvSpPr>
          <p:cNvPr id="3" name="TextBox 2"/>
          <p:cNvSpPr txBox="1"/>
          <p:nvPr/>
        </p:nvSpPr>
        <p:spPr>
          <a:xfrm>
            <a:off x="58748" y="1083715"/>
            <a:ext cx="9721565" cy="4893647"/>
          </a:xfrm>
          <a:prstGeom prst="rect">
            <a:avLst/>
          </a:prstGeom>
          <a:noFill/>
        </p:spPr>
        <p:txBody>
          <a:bodyPr wrap="square" rtlCol="1">
            <a:spAutoFit/>
          </a:bodyPr>
          <a:lstStyle/>
          <a:p>
            <a:pPr marL="380990" indent="-380990" algn="just" rtl="1">
              <a:buFont typeface="Wingdings" pitchFamily="2" charset="2"/>
              <a:buChar char="ü"/>
            </a:pPr>
            <a:endParaRPr lang="fa-IR" sz="2400" b="1" dirty="0">
              <a:solidFill>
                <a:schemeClr val="bg1"/>
              </a:solidFill>
            </a:endParaRPr>
          </a:p>
          <a:p>
            <a:pPr marL="380990" indent="-380990" algn="just" rtl="1">
              <a:buFont typeface="Wingdings" pitchFamily="2" charset="2"/>
              <a:buChar char="ü"/>
            </a:pPr>
            <a:r>
              <a:rPr lang="fa-IR" sz="2400" b="1" dirty="0">
                <a:solidFill>
                  <a:schemeClr val="bg1"/>
                </a:solidFill>
              </a:rPr>
              <a:t>این قالب پاورپوینت حرفه‌ای، با قابلیت ویرایش، برای استفاده در جلسات دفاع از رساله، پایان نامه، پروپوزال، سمینار و سایر رویدادهای مرتبط طراحی شده است.</a:t>
            </a:r>
          </a:p>
          <a:p>
            <a:pPr marL="380990" indent="-380990" algn="just" rtl="1">
              <a:buFont typeface="Wingdings" pitchFamily="2" charset="2"/>
              <a:buChar char="ü"/>
            </a:pPr>
            <a:endParaRPr lang="fa-IR" sz="2400" b="1" dirty="0">
              <a:solidFill>
                <a:schemeClr val="bg1"/>
              </a:solidFill>
            </a:endParaRPr>
          </a:p>
          <a:p>
            <a:pPr marL="380990" indent="-380990" algn="just" rtl="1">
              <a:buFont typeface="Wingdings" pitchFamily="2" charset="2"/>
              <a:buChar char="ü"/>
            </a:pPr>
            <a:r>
              <a:rPr lang="fa-IR" sz="2400" b="1" dirty="0">
                <a:solidFill>
                  <a:schemeClr val="bg1"/>
                </a:solidFill>
              </a:rPr>
              <a:t>این قالب پاورپوینت حرفه‌ای، با قابلیت ویرایش، برای استفاده در جلسات دفاع از رساله، پایان نامه، پروپوزال، سمینار و سایر رویدادهای مرتبط طراحی شده است.</a:t>
            </a:r>
          </a:p>
          <a:p>
            <a:pPr marL="380990" indent="-380990" algn="just" rtl="1">
              <a:buFont typeface="Wingdings" pitchFamily="2" charset="2"/>
              <a:buChar char="ü"/>
            </a:pPr>
            <a:endParaRPr lang="fa-IR" sz="2400" b="1" dirty="0">
              <a:solidFill>
                <a:schemeClr val="bg1"/>
              </a:solidFill>
            </a:endParaRPr>
          </a:p>
          <a:p>
            <a:pPr marL="380990" indent="-380990" algn="just" rtl="1">
              <a:buFont typeface="Wingdings" pitchFamily="2" charset="2"/>
              <a:buChar char="ü"/>
            </a:pPr>
            <a:r>
              <a:rPr lang="fa-IR" sz="2400" b="1" dirty="0">
                <a:solidFill>
                  <a:schemeClr val="bg1"/>
                </a:solidFill>
              </a:rPr>
              <a:t>این قالب پاورپوینت حرفه‌ای، با قابلیت ویرایش، برای استفاده در جلسات دفاع از رساله، پایان نامه، پروپوزال، سمینار و سایر رویدادهای مرتبط طراحی شده است.</a:t>
            </a:r>
          </a:p>
          <a:p>
            <a:pPr marL="380990" indent="-380990" algn="just" rtl="1">
              <a:buFont typeface="Wingdings" pitchFamily="2" charset="2"/>
              <a:buChar char="ü"/>
            </a:pPr>
            <a:endParaRPr lang="fa-IR" sz="2400" b="1" dirty="0">
              <a:solidFill>
                <a:schemeClr val="bg1"/>
              </a:solidFill>
            </a:endParaRPr>
          </a:p>
          <a:p>
            <a:pPr marL="380990" indent="-380990" algn="just" rtl="1">
              <a:buFont typeface="Wingdings" pitchFamily="2" charset="2"/>
              <a:buChar char="ü"/>
            </a:pPr>
            <a:r>
              <a:rPr lang="fa-IR" sz="2400" b="1" dirty="0">
                <a:solidFill>
                  <a:schemeClr val="bg1"/>
                </a:solidFill>
              </a:rPr>
              <a:t>این قالب پاورپوینت حرفه‌ای، با قابلیت ویرایش، برای استفاده در جلسات دفاع از رساله، پایان نامه، پروپوزال، سمینار و سایر رویدادهای مرتبط طراحی شده است.</a:t>
            </a:r>
          </a:p>
          <a:p>
            <a:pPr marL="380990" indent="-380990" algn="just" rtl="1">
              <a:buFont typeface="Wingdings" pitchFamily="2" charset="2"/>
              <a:buChar char="ü"/>
            </a:pPr>
            <a:endParaRPr lang="fa-IR" sz="2400" b="1" dirty="0">
              <a:solidFill>
                <a:schemeClr val="bg1"/>
              </a:solidFill>
            </a:endParaRPr>
          </a:p>
        </p:txBody>
      </p:sp>
    </p:spTree>
    <p:extLst>
      <p:ext uri="{BB962C8B-B14F-4D97-AF65-F5344CB8AC3E}">
        <p14:creationId xmlns:p14="http://schemas.microsoft.com/office/powerpoint/2010/main" val="20348365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2" grpId="0"/>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Rounded Rectangle 11"/>
          <p:cNvSpPr/>
          <p:nvPr/>
        </p:nvSpPr>
        <p:spPr>
          <a:xfrm>
            <a:off x="9889099" y="6862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کلیات پژوهش</a:t>
            </a:r>
          </a:p>
        </p:txBody>
      </p:sp>
      <p:sp>
        <p:nvSpPr>
          <p:cNvPr id="13" name="Rounded Rectangle 12"/>
          <p:cNvSpPr/>
          <p:nvPr/>
        </p:nvSpPr>
        <p:spPr>
          <a:xfrm>
            <a:off x="9889099" y="1220755"/>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اهداف، فرضیات و تعاریف</a:t>
            </a:r>
          </a:p>
        </p:txBody>
      </p:sp>
      <p:sp>
        <p:nvSpPr>
          <p:cNvPr id="14" name="Rounded Rectangle 13"/>
          <p:cNvSpPr/>
          <p:nvPr/>
        </p:nvSpPr>
        <p:spPr>
          <a:xfrm>
            <a:off x="9889099" y="2372883"/>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روش پژوهش</a:t>
            </a:r>
          </a:p>
        </p:txBody>
      </p:sp>
      <p:sp>
        <p:nvSpPr>
          <p:cNvPr id="15" name="Rounded Rectangle 14"/>
          <p:cNvSpPr/>
          <p:nvPr/>
        </p:nvSpPr>
        <p:spPr>
          <a:xfrm>
            <a:off x="9889099" y="3525011"/>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تحلیل یافته ها</a:t>
            </a:r>
          </a:p>
        </p:txBody>
      </p:sp>
      <p:sp>
        <p:nvSpPr>
          <p:cNvPr id="16" name="Rounded Rectangle 15"/>
          <p:cNvSpPr/>
          <p:nvPr/>
        </p:nvSpPr>
        <p:spPr>
          <a:xfrm>
            <a:off x="9889099" y="4699979"/>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نتیجه گیری</a:t>
            </a:r>
          </a:p>
        </p:txBody>
      </p:sp>
      <p:sp>
        <p:nvSpPr>
          <p:cNvPr id="17" name="Rounded Rectangle 16"/>
          <p:cNvSpPr/>
          <p:nvPr/>
        </p:nvSpPr>
        <p:spPr>
          <a:xfrm>
            <a:off x="9891726" y="5849667"/>
            <a:ext cx="2255573" cy="96010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fa-IR" sz="2667" dirty="0">
                <a:solidFill>
                  <a:schemeClr val="tx1"/>
                </a:solidFill>
                <a:cs typeface="+mj-cs"/>
              </a:rPr>
              <a:t>محدودیت ها و پیشنهادات</a:t>
            </a:r>
          </a:p>
        </p:txBody>
      </p:sp>
      <p:sp>
        <p:nvSpPr>
          <p:cNvPr id="2" name="TextBox 1"/>
          <p:cNvSpPr txBox="1"/>
          <p:nvPr/>
        </p:nvSpPr>
        <p:spPr>
          <a:xfrm>
            <a:off x="70168" y="548680"/>
            <a:ext cx="9744405" cy="502766"/>
          </a:xfrm>
          <a:prstGeom prst="rect">
            <a:avLst/>
          </a:prstGeom>
          <a:noFill/>
        </p:spPr>
        <p:txBody>
          <a:bodyPr wrap="square" rtlCol="1">
            <a:spAutoFit/>
          </a:bodyPr>
          <a:lstStyle/>
          <a:p>
            <a:pPr algn="r"/>
            <a:r>
              <a:rPr lang="fa-IR" sz="2667" b="1" dirty="0">
                <a:solidFill>
                  <a:schemeClr val="bg1"/>
                </a:solidFill>
                <a:cs typeface="+mj-cs"/>
              </a:rPr>
              <a:t>پیشنهادات کاربردی</a:t>
            </a:r>
          </a:p>
        </p:txBody>
      </p:sp>
      <p:sp>
        <p:nvSpPr>
          <p:cNvPr id="3" name="TextBox 2"/>
          <p:cNvSpPr txBox="1"/>
          <p:nvPr/>
        </p:nvSpPr>
        <p:spPr>
          <a:xfrm>
            <a:off x="81587" y="1400319"/>
            <a:ext cx="9721565" cy="4893647"/>
          </a:xfrm>
          <a:prstGeom prst="rect">
            <a:avLst/>
          </a:prstGeom>
          <a:noFill/>
        </p:spPr>
        <p:txBody>
          <a:bodyPr wrap="square" rtlCol="1">
            <a:spAutoFit/>
          </a:bodyPr>
          <a:lstStyle/>
          <a:p>
            <a:pPr marL="380990" indent="-380990" algn="r" rtl="1">
              <a:buFont typeface="Wingdings" pitchFamily="2" charset="2"/>
              <a:buChar char="ü"/>
            </a:pPr>
            <a:endParaRPr lang="fa-IR" sz="2400" b="1" dirty="0">
              <a:solidFill>
                <a:schemeClr val="bg1"/>
              </a:solidFill>
            </a:endParaRPr>
          </a:p>
          <a:p>
            <a:pPr marL="380990" indent="-380990" algn="r" rtl="1">
              <a:buFont typeface="Wingdings" pitchFamily="2" charset="2"/>
              <a:buChar char="ü"/>
            </a:pPr>
            <a:r>
              <a:rPr lang="fa-IR" sz="2400" b="1" dirty="0">
                <a:solidFill>
                  <a:schemeClr val="bg1"/>
                </a:solidFill>
              </a:rPr>
              <a:t>این قالب پاورپوینت حرفه‌ای، با قابلیت ویرایش، برای استفاده در جلسات دفاع از رساله، پایان نامه، پروپوزال، سمینار و سایر رویدادهای مرتبط طراحی شده است.</a:t>
            </a:r>
          </a:p>
          <a:p>
            <a:pPr marL="380990" indent="-380990" algn="r" rtl="1">
              <a:buFont typeface="Wingdings" pitchFamily="2" charset="2"/>
              <a:buChar char="ü"/>
            </a:pPr>
            <a:endParaRPr lang="fa-IR" sz="2400" b="1" dirty="0">
              <a:solidFill>
                <a:schemeClr val="bg1"/>
              </a:solidFill>
            </a:endParaRPr>
          </a:p>
          <a:p>
            <a:pPr marL="380990" indent="-380990" algn="r" rtl="1">
              <a:buFont typeface="Wingdings" pitchFamily="2" charset="2"/>
              <a:buChar char="ü"/>
            </a:pPr>
            <a:r>
              <a:rPr lang="fa-IR" sz="2400" b="1" dirty="0">
                <a:solidFill>
                  <a:schemeClr val="bg1"/>
                </a:solidFill>
              </a:rPr>
              <a:t>این قالب پاورپوینت حرفه‌ای، با قابلیت ویرایش، برای استفاده در جلسات دفاع از رساله، پایان نامه، پروپوزال، سمینار و سایر رویدادهای مرتبط طراحی شده است.</a:t>
            </a:r>
          </a:p>
          <a:p>
            <a:pPr marL="380990" indent="-380990" algn="r" rtl="1">
              <a:buFont typeface="Wingdings" pitchFamily="2" charset="2"/>
              <a:buChar char="ü"/>
            </a:pPr>
            <a:endParaRPr lang="fa-IR" sz="2400" b="1" dirty="0">
              <a:solidFill>
                <a:schemeClr val="bg1"/>
              </a:solidFill>
            </a:endParaRPr>
          </a:p>
          <a:p>
            <a:pPr marL="380990" indent="-380990" algn="r" rtl="1">
              <a:buFont typeface="Wingdings" pitchFamily="2" charset="2"/>
              <a:buChar char="ü"/>
            </a:pPr>
            <a:r>
              <a:rPr lang="fa-IR" sz="2400" b="1" dirty="0">
                <a:solidFill>
                  <a:schemeClr val="bg1"/>
                </a:solidFill>
              </a:rPr>
              <a:t>این قالب پاورپوینت حرفه‌ای، با قابلیت ویرایش، برای استفاده در جلسات دفاع از رساله، پایان نامه، پروپوزال، سمینار و سایر رویدادهای مرتبط طراحی شده است.</a:t>
            </a:r>
          </a:p>
          <a:p>
            <a:pPr marL="380990" indent="-380990" algn="r" rtl="1">
              <a:buFont typeface="Wingdings" pitchFamily="2" charset="2"/>
              <a:buChar char="ü"/>
            </a:pPr>
            <a:endParaRPr lang="fa-IR" sz="2400" b="1" dirty="0">
              <a:solidFill>
                <a:schemeClr val="bg1"/>
              </a:solidFill>
            </a:endParaRPr>
          </a:p>
          <a:p>
            <a:pPr marL="380990" indent="-380990" algn="r" rtl="1">
              <a:buFont typeface="Wingdings" pitchFamily="2" charset="2"/>
              <a:buChar char="ü"/>
            </a:pPr>
            <a:r>
              <a:rPr lang="fa-IR" sz="2400" b="1" dirty="0">
                <a:solidFill>
                  <a:schemeClr val="bg1"/>
                </a:solidFill>
              </a:rPr>
              <a:t>این قالب پاورپوینت حرفه‌ای، با قابلیت ویرایش، برای استفاده در جلسات دفاع از رساله، پایان نامه، پروپوزال، سمینار و سایر رویدادهای مرتبط طراحی شده است.</a:t>
            </a:r>
          </a:p>
          <a:p>
            <a:pPr algn="r" rtl="1"/>
            <a:endParaRPr lang="fa-IR" sz="2400" b="1" dirty="0">
              <a:solidFill>
                <a:schemeClr val="bg1"/>
              </a:solidFill>
            </a:endParaRPr>
          </a:p>
        </p:txBody>
      </p:sp>
    </p:spTree>
    <p:extLst>
      <p:ext uri="{BB962C8B-B14F-4D97-AF65-F5344CB8AC3E}">
        <p14:creationId xmlns:p14="http://schemas.microsoft.com/office/powerpoint/2010/main" val="18413744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2" grpId="0"/>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12" name="Rounded Rectangle 11"/>
          <p:cNvSpPr/>
          <p:nvPr/>
        </p:nvSpPr>
        <p:spPr>
          <a:xfrm>
            <a:off x="9889099" y="6862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کلیات پژوهش</a:t>
            </a:r>
          </a:p>
        </p:txBody>
      </p:sp>
      <p:sp>
        <p:nvSpPr>
          <p:cNvPr id="13" name="Rounded Rectangle 12"/>
          <p:cNvSpPr/>
          <p:nvPr/>
        </p:nvSpPr>
        <p:spPr>
          <a:xfrm>
            <a:off x="9889099" y="1220755"/>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اهداف، فرضیات و تعاریف</a:t>
            </a:r>
          </a:p>
        </p:txBody>
      </p:sp>
      <p:sp>
        <p:nvSpPr>
          <p:cNvPr id="14" name="Rounded Rectangle 13"/>
          <p:cNvSpPr/>
          <p:nvPr/>
        </p:nvSpPr>
        <p:spPr>
          <a:xfrm>
            <a:off x="9889099" y="2372883"/>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روش پژوهش</a:t>
            </a:r>
          </a:p>
        </p:txBody>
      </p:sp>
      <p:sp>
        <p:nvSpPr>
          <p:cNvPr id="15" name="Rounded Rectangle 14"/>
          <p:cNvSpPr/>
          <p:nvPr/>
        </p:nvSpPr>
        <p:spPr>
          <a:xfrm>
            <a:off x="9889099" y="3525011"/>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تحلیل یافته ها</a:t>
            </a:r>
          </a:p>
        </p:txBody>
      </p:sp>
      <p:sp>
        <p:nvSpPr>
          <p:cNvPr id="16" name="Rounded Rectangle 15"/>
          <p:cNvSpPr/>
          <p:nvPr/>
        </p:nvSpPr>
        <p:spPr>
          <a:xfrm>
            <a:off x="9889099" y="4699979"/>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نتیجه گیری</a:t>
            </a:r>
          </a:p>
        </p:txBody>
      </p:sp>
      <p:sp>
        <p:nvSpPr>
          <p:cNvPr id="17" name="Rounded Rectangle 16"/>
          <p:cNvSpPr/>
          <p:nvPr/>
        </p:nvSpPr>
        <p:spPr>
          <a:xfrm>
            <a:off x="9891726" y="584966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محدودیت ها و پیشنهادات</a:t>
            </a:r>
          </a:p>
        </p:txBody>
      </p:sp>
      <p:sp>
        <p:nvSpPr>
          <p:cNvPr id="9" name="TextBox 8"/>
          <p:cNvSpPr txBox="1"/>
          <p:nvPr/>
        </p:nvSpPr>
        <p:spPr>
          <a:xfrm>
            <a:off x="44701" y="5006281"/>
            <a:ext cx="9744405" cy="1323439"/>
          </a:xfrm>
          <a:prstGeom prst="rect">
            <a:avLst/>
          </a:prstGeom>
          <a:noFill/>
        </p:spPr>
        <p:txBody>
          <a:bodyPr wrap="square" rtlCol="1">
            <a:spAutoFit/>
          </a:bodyPr>
          <a:lstStyle/>
          <a:p>
            <a:pPr algn="ctr"/>
            <a:r>
              <a:rPr lang="fa-IR" sz="8000" dirty="0">
                <a:solidFill>
                  <a:schemeClr val="bg1"/>
                </a:solidFill>
                <a:cs typeface="+mj-cs"/>
              </a:rPr>
              <a:t>با تشکر از توجه شما</a:t>
            </a:r>
          </a:p>
        </p:txBody>
      </p:sp>
      <p:sp>
        <p:nvSpPr>
          <p:cNvPr id="10" name="Rounded Rectangle 9"/>
          <p:cNvSpPr/>
          <p:nvPr/>
        </p:nvSpPr>
        <p:spPr>
          <a:xfrm>
            <a:off x="47328" y="68627"/>
            <a:ext cx="9744405" cy="418356"/>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endParaRPr lang="en-US" sz="1867" dirty="0"/>
          </a:p>
        </p:txBody>
      </p:sp>
    </p:spTree>
    <p:extLst>
      <p:ext uri="{BB962C8B-B14F-4D97-AF65-F5344CB8AC3E}">
        <p14:creationId xmlns:p14="http://schemas.microsoft.com/office/powerpoint/2010/main" val="1959748402"/>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9889099" y="68627"/>
            <a:ext cx="2255573" cy="96010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fa-IR" sz="2667" dirty="0">
                <a:solidFill>
                  <a:schemeClr val="tx1"/>
                </a:solidFill>
                <a:cs typeface="+mj-cs"/>
              </a:rPr>
              <a:t>کلیات پژوهش</a:t>
            </a:r>
          </a:p>
        </p:txBody>
      </p:sp>
      <p:sp>
        <p:nvSpPr>
          <p:cNvPr id="13" name="Rounded Rectangle 12"/>
          <p:cNvSpPr/>
          <p:nvPr/>
        </p:nvSpPr>
        <p:spPr>
          <a:xfrm>
            <a:off x="9889099" y="1220755"/>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اهداف، فرضیات و تعاریف</a:t>
            </a:r>
          </a:p>
        </p:txBody>
      </p:sp>
      <p:sp>
        <p:nvSpPr>
          <p:cNvPr id="14" name="Rounded Rectangle 13"/>
          <p:cNvSpPr/>
          <p:nvPr/>
        </p:nvSpPr>
        <p:spPr>
          <a:xfrm>
            <a:off x="9889099" y="2372883"/>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روش پژوهش</a:t>
            </a:r>
          </a:p>
        </p:txBody>
      </p:sp>
      <p:sp>
        <p:nvSpPr>
          <p:cNvPr id="15" name="Rounded Rectangle 14"/>
          <p:cNvSpPr/>
          <p:nvPr/>
        </p:nvSpPr>
        <p:spPr>
          <a:xfrm>
            <a:off x="9889099" y="3525011"/>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تحلیل یافته ها</a:t>
            </a:r>
          </a:p>
        </p:txBody>
      </p:sp>
      <p:sp>
        <p:nvSpPr>
          <p:cNvPr id="16" name="Rounded Rectangle 15"/>
          <p:cNvSpPr/>
          <p:nvPr/>
        </p:nvSpPr>
        <p:spPr>
          <a:xfrm>
            <a:off x="9889099" y="4699979"/>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نتیجه گیری</a:t>
            </a:r>
          </a:p>
        </p:txBody>
      </p:sp>
      <p:sp>
        <p:nvSpPr>
          <p:cNvPr id="17" name="Rounded Rectangle 16"/>
          <p:cNvSpPr/>
          <p:nvPr/>
        </p:nvSpPr>
        <p:spPr>
          <a:xfrm>
            <a:off x="9891726" y="584966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محدودیت ها و پیشنهادات</a:t>
            </a:r>
          </a:p>
        </p:txBody>
      </p:sp>
      <p:sp>
        <p:nvSpPr>
          <p:cNvPr id="9" name="Rounded Rectangle 8"/>
          <p:cNvSpPr/>
          <p:nvPr/>
        </p:nvSpPr>
        <p:spPr>
          <a:xfrm>
            <a:off x="1172005" y="966131"/>
            <a:ext cx="7584843" cy="672075"/>
          </a:xfrm>
          <a:prstGeom prst="round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fa-IR" sz="3200" dirty="0">
                <a:cs typeface="+mj-cs"/>
              </a:rPr>
              <a:t>مقدمه</a:t>
            </a:r>
          </a:p>
        </p:txBody>
      </p:sp>
      <p:sp>
        <p:nvSpPr>
          <p:cNvPr id="10" name="Rounded Rectangle 9"/>
          <p:cNvSpPr/>
          <p:nvPr/>
        </p:nvSpPr>
        <p:spPr>
          <a:xfrm>
            <a:off x="1172005" y="1842384"/>
            <a:ext cx="7584843" cy="672075"/>
          </a:xfrm>
          <a:prstGeom prst="round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fa-IR" sz="3200" dirty="0">
                <a:cs typeface="+mj-cs"/>
              </a:rPr>
              <a:t>بیان مساله</a:t>
            </a:r>
          </a:p>
        </p:txBody>
      </p:sp>
      <p:sp>
        <p:nvSpPr>
          <p:cNvPr id="18" name="Rounded Rectangle 17"/>
          <p:cNvSpPr/>
          <p:nvPr/>
        </p:nvSpPr>
        <p:spPr>
          <a:xfrm>
            <a:off x="1214696" y="2721499"/>
            <a:ext cx="7584843" cy="672075"/>
          </a:xfrm>
          <a:prstGeom prst="round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fa-IR" sz="3200" dirty="0">
                <a:cs typeface="+mj-cs"/>
              </a:rPr>
              <a:t>اهمیت و ضرورت پژوهش</a:t>
            </a:r>
          </a:p>
        </p:txBody>
      </p:sp>
      <p:sp>
        <p:nvSpPr>
          <p:cNvPr id="19" name="Rounded Rectangle 18"/>
          <p:cNvSpPr/>
          <p:nvPr/>
        </p:nvSpPr>
        <p:spPr>
          <a:xfrm>
            <a:off x="1214696" y="3666587"/>
            <a:ext cx="7584843" cy="672075"/>
          </a:xfrm>
          <a:prstGeom prst="round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fa-IR" sz="3200" dirty="0">
                <a:cs typeface="+mj-cs"/>
              </a:rPr>
              <a:t>پیشینه پژوهش</a:t>
            </a:r>
          </a:p>
        </p:txBody>
      </p:sp>
    </p:spTree>
    <p:extLst>
      <p:ext uri="{BB962C8B-B14F-4D97-AF65-F5344CB8AC3E}">
        <p14:creationId xmlns:p14="http://schemas.microsoft.com/office/powerpoint/2010/main" val="1826279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8" grpId="0" animBg="1"/>
      <p:bldP spid="19"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Rounded Rectangle 11"/>
          <p:cNvSpPr/>
          <p:nvPr/>
        </p:nvSpPr>
        <p:spPr>
          <a:xfrm>
            <a:off x="9889099" y="68627"/>
            <a:ext cx="2255573" cy="96010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fa-IR" sz="2667" dirty="0">
                <a:solidFill>
                  <a:schemeClr val="tx1"/>
                </a:solidFill>
                <a:cs typeface="+mj-cs"/>
              </a:rPr>
              <a:t>کلیات پژوهش</a:t>
            </a:r>
          </a:p>
        </p:txBody>
      </p:sp>
      <p:sp>
        <p:nvSpPr>
          <p:cNvPr id="13" name="Rounded Rectangle 12"/>
          <p:cNvSpPr/>
          <p:nvPr/>
        </p:nvSpPr>
        <p:spPr>
          <a:xfrm>
            <a:off x="9889099" y="1220755"/>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اهداف، فرضیات و تعاریف</a:t>
            </a:r>
          </a:p>
        </p:txBody>
      </p:sp>
      <p:sp>
        <p:nvSpPr>
          <p:cNvPr id="14" name="Rounded Rectangle 13"/>
          <p:cNvSpPr/>
          <p:nvPr/>
        </p:nvSpPr>
        <p:spPr>
          <a:xfrm>
            <a:off x="9889099" y="2372883"/>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روش پژوهش</a:t>
            </a:r>
          </a:p>
        </p:txBody>
      </p:sp>
      <p:sp>
        <p:nvSpPr>
          <p:cNvPr id="15" name="Rounded Rectangle 14"/>
          <p:cNvSpPr/>
          <p:nvPr/>
        </p:nvSpPr>
        <p:spPr>
          <a:xfrm>
            <a:off x="9889099" y="3525011"/>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تحلیل یافته ها</a:t>
            </a:r>
          </a:p>
        </p:txBody>
      </p:sp>
      <p:sp>
        <p:nvSpPr>
          <p:cNvPr id="16" name="Rounded Rectangle 15"/>
          <p:cNvSpPr/>
          <p:nvPr/>
        </p:nvSpPr>
        <p:spPr>
          <a:xfrm>
            <a:off x="9889099" y="4699979"/>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نتیجه گیری</a:t>
            </a:r>
          </a:p>
        </p:txBody>
      </p:sp>
      <p:sp>
        <p:nvSpPr>
          <p:cNvPr id="17" name="Rounded Rectangle 16"/>
          <p:cNvSpPr/>
          <p:nvPr/>
        </p:nvSpPr>
        <p:spPr>
          <a:xfrm>
            <a:off x="9891726" y="584966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محدودیت ها و پیشنهادات</a:t>
            </a:r>
          </a:p>
        </p:txBody>
      </p:sp>
      <p:sp>
        <p:nvSpPr>
          <p:cNvPr id="2" name="TextBox 1"/>
          <p:cNvSpPr txBox="1"/>
          <p:nvPr/>
        </p:nvSpPr>
        <p:spPr>
          <a:xfrm>
            <a:off x="70168" y="548680"/>
            <a:ext cx="9744405" cy="502766"/>
          </a:xfrm>
          <a:prstGeom prst="rect">
            <a:avLst/>
          </a:prstGeom>
          <a:noFill/>
        </p:spPr>
        <p:txBody>
          <a:bodyPr wrap="square" rtlCol="1">
            <a:spAutoFit/>
          </a:bodyPr>
          <a:lstStyle/>
          <a:p>
            <a:r>
              <a:rPr lang="fa-IR" sz="2667" dirty="0">
                <a:cs typeface="+mj-cs"/>
              </a:rPr>
              <a:t>مقدمه</a:t>
            </a:r>
          </a:p>
        </p:txBody>
      </p:sp>
      <p:sp>
        <p:nvSpPr>
          <p:cNvPr id="3" name="TextBox 2"/>
          <p:cNvSpPr txBox="1"/>
          <p:nvPr/>
        </p:nvSpPr>
        <p:spPr>
          <a:xfrm>
            <a:off x="58748" y="1083715"/>
            <a:ext cx="9721565" cy="420564"/>
          </a:xfrm>
          <a:prstGeom prst="rect">
            <a:avLst/>
          </a:prstGeom>
          <a:noFill/>
        </p:spPr>
        <p:txBody>
          <a:bodyPr wrap="square" rtlCol="1">
            <a:spAutoFit/>
          </a:bodyPr>
          <a:lstStyle/>
          <a:p>
            <a:pPr algn="just"/>
            <a:r>
              <a:rPr lang="fa-IR" sz="2133" dirty="0"/>
              <a:t>...........................................................</a:t>
            </a:r>
          </a:p>
        </p:txBody>
      </p:sp>
      <p:sp>
        <p:nvSpPr>
          <p:cNvPr id="4" name="TextBox 3">
            <a:extLst>
              <a:ext uri="{FF2B5EF4-FFF2-40B4-BE49-F238E27FC236}">
                <a16:creationId xmlns:a16="http://schemas.microsoft.com/office/drawing/2014/main" id="{F6A2C9F1-9323-71FB-DADF-333E1B616812}"/>
              </a:ext>
            </a:extLst>
          </p:cNvPr>
          <p:cNvSpPr txBox="1"/>
          <p:nvPr/>
        </p:nvSpPr>
        <p:spPr>
          <a:xfrm>
            <a:off x="70169" y="572579"/>
            <a:ext cx="9425524" cy="502766"/>
          </a:xfrm>
          <a:prstGeom prst="rect">
            <a:avLst/>
          </a:prstGeom>
          <a:noFill/>
        </p:spPr>
        <p:txBody>
          <a:bodyPr wrap="square" rtlCol="1">
            <a:spAutoFit/>
          </a:bodyPr>
          <a:lstStyle/>
          <a:p>
            <a:pPr algn="r" rtl="1"/>
            <a:r>
              <a:rPr lang="fa-IR" sz="2667" b="1" dirty="0">
                <a:solidFill>
                  <a:schemeClr val="bg1"/>
                </a:solidFill>
                <a:cs typeface="+mj-cs"/>
              </a:rPr>
              <a:t>مقدمه</a:t>
            </a:r>
          </a:p>
        </p:txBody>
      </p:sp>
      <p:sp>
        <p:nvSpPr>
          <p:cNvPr id="5" name="TextBox 4">
            <a:extLst>
              <a:ext uri="{FF2B5EF4-FFF2-40B4-BE49-F238E27FC236}">
                <a16:creationId xmlns:a16="http://schemas.microsoft.com/office/drawing/2014/main" id="{038093C1-C5A2-DB26-7632-5B3D70FB3031}"/>
              </a:ext>
            </a:extLst>
          </p:cNvPr>
          <p:cNvSpPr txBox="1"/>
          <p:nvPr/>
        </p:nvSpPr>
        <p:spPr>
          <a:xfrm>
            <a:off x="742882" y="1451921"/>
            <a:ext cx="8353295" cy="4455835"/>
          </a:xfrm>
          <a:prstGeom prst="rect">
            <a:avLst/>
          </a:prstGeom>
          <a:noFill/>
        </p:spPr>
        <p:txBody>
          <a:bodyPr wrap="square" rtlCol="1">
            <a:spAutoFit/>
          </a:bodyPr>
          <a:lstStyle/>
          <a:p>
            <a:pPr algn="just" rtl="1">
              <a:lnSpc>
                <a:spcPct val="150000"/>
              </a:lnSpc>
            </a:pPr>
            <a:r>
              <a:rPr lang="fa-IR" sz="2400" dirty="0">
                <a:solidFill>
                  <a:schemeClr val="bg1"/>
                </a:solidFill>
              </a:rPr>
              <a:t>قالب پاورپوینت به عنوان یکی از ابزارهای مهم در ارائه های تحصیلی، کسب و کار و حتی نمایشگاه ها، اهمیت بسیاری دارد. استفاده از قالب مناسب و با کیفیت، می‌تواند به شما کمک کند تا ارائه خود را در جلوی مخاطبان خود با اعتماد به نفس بیشتری انجام دهید. همچنین، قابلیت ویرایش قالب پاورپوینت از مزایای آن است که به شما اجازه می‌دهد تا ظاهر آن را به سلیقه خود شخصی سازی کنید و از طریق آن، محتوای خود را به صورت شگفت‌انگیز و شفافیت بیشتری به نمایش بگذارید. در نهایت، بهترین قالب پاورپوینت، قالبی است که به نیازها و سلیقه شما بیشترین تطابق را دارد و به شما در ارائه محتوای خود کمک می‌کند.</a:t>
            </a:r>
          </a:p>
        </p:txBody>
      </p:sp>
    </p:spTree>
    <p:extLst>
      <p:ext uri="{BB962C8B-B14F-4D97-AF65-F5344CB8AC3E}">
        <p14:creationId xmlns:p14="http://schemas.microsoft.com/office/powerpoint/2010/main" val="170299801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ppt_w</p:attrName>
                                        </p:attrNameLst>
                                      </p:cBhvr>
                                      <p:tavLst>
                                        <p:tav tm="0">
                                          <p:val>
                                            <p:fltVal val="0"/>
                                          </p:val>
                                        </p:tav>
                                        <p:tav tm="100000">
                                          <p:val>
                                            <p:strVal val="#ppt_w"/>
                                          </p:val>
                                        </p:tav>
                                      </p:tavLst>
                                    </p:anim>
                                    <p:anim calcmode="lin" valueType="num">
                                      <p:cBhvr>
                                        <p:cTn id="53" dur="500" fill="hold"/>
                                        <p:tgtEl>
                                          <p:spTgt spid="17"/>
                                        </p:tgtEl>
                                        <p:attrNameLst>
                                          <p:attrName>ppt_h</p:attrName>
                                        </p:attrNameLst>
                                      </p:cBhvr>
                                      <p:tavLst>
                                        <p:tav tm="0">
                                          <p:val>
                                            <p:fltVal val="0"/>
                                          </p:val>
                                        </p:tav>
                                        <p:tav tm="100000">
                                          <p:val>
                                            <p:strVal val="#ppt_h"/>
                                          </p:val>
                                        </p:tav>
                                      </p:tavLst>
                                    </p:anim>
                                    <p:animEffect transition="in" filter="fade">
                                      <p:cBhvr>
                                        <p:cTn id="5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2" grpId="0"/>
      <p:bldP spid="3" grpId="0"/>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Rounded Rectangle 11"/>
          <p:cNvSpPr/>
          <p:nvPr/>
        </p:nvSpPr>
        <p:spPr>
          <a:xfrm>
            <a:off x="9889099" y="68627"/>
            <a:ext cx="2255573" cy="96010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fa-IR" sz="2667" dirty="0">
                <a:solidFill>
                  <a:schemeClr val="tx1"/>
                </a:solidFill>
                <a:cs typeface="+mj-cs"/>
              </a:rPr>
              <a:t>کلیات پژوهش</a:t>
            </a:r>
          </a:p>
        </p:txBody>
      </p:sp>
      <p:sp>
        <p:nvSpPr>
          <p:cNvPr id="13" name="Rounded Rectangle 12"/>
          <p:cNvSpPr/>
          <p:nvPr/>
        </p:nvSpPr>
        <p:spPr>
          <a:xfrm>
            <a:off x="9889099" y="1220755"/>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اهداف، فرضیات و تعاریف</a:t>
            </a:r>
          </a:p>
        </p:txBody>
      </p:sp>
      <p:sp>
        <p:nvSpPr>
          <p:cNvPr id="14" name="Rounded Rectangle 13"/>
          <p:cNvSpPr/>
          <p:nvPr/>
        </p:nvSpPr>
        <p:spPr>
          <a:xfrm>
            <a:off x="9889099" y="2372883"/>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روش پژوهش</a:t>
            </a:r>
          </a:p>
        </p:txBody>
      </p:sp>
      <p:sp>
        <p:nvSpPr>
          <p:cNvPr id="15" name="Rounded Rectangle 14"/>
          <p:cNvSpPr/>
          <p:nvPr/>
        </p:nvSpPr>
        <p:spPr>
          <a:xfrm>
            <a:off x="9889099" y="3525011"/>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تحلیل یافته ها</a:t>
            </a:r>
          </a:p>
        </p:txBody>
      </p:sp>
      <p:sp>
        <p:nvSpPr>
          <p:cNvPr id="16" name="Rounded Rectangle 15"/>
          <p:cNvSpPr/>
          <p:nvPr/>
        </p:nvSpPr>
        <p:spPr>
          <a:xfrm>
            <a:off x="9889099" y="4699979"/>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نتیجه گیری</a:t>
            </a:r>
          </a:p>
        </p:txBody>
      </p:sp>
      <p:sp>
        <p:nvSpPr>
          <p:cNvPr id="17" name="Rounded Rectangle 16"/>
          <p:cNvSpPr/>
          <p:nvPr/>
        </p:nvSpPr>
        <p:spPr>
          <a:xfrm>
            <a:off x="9891726" y="584966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محدودیت ها و پیشنهادات</a:t>
            </a:r>
          </a:p>
        </p:txBody>
      </p:sp>
      <p:sp>
        <p:nvSpPr>
          <p:cNvPr id="2" name="TextBox 1"/>
          <p:cNvSpPr txBox="1"/>
          <p:nvPr/>
        </p:nvSpPr>
        <p:spPr>
          <a:xfrm>
            <a:off x="70168" y="548680"/>
            <a:ext cx="9744405" cy="502766"/>
          </a:xfrm>
          <a:prstGeom prst="rect">
            <a:avLst/>
          </a:prstGeom>
          <a:noFill/>
        </p:spPr>
        <p:txBody>
          <a:bodyPr wrap="square" rtlCol="1">
            <a:spAutoFit/>
          </a:bodyPr>
          <a:lstStyle/>
          <a:p>
            <a:pPr algn="r"/>
            <a:r>
              <a:rPr lang="fa-IR" sz="2667" b="1" dirty="0">
                <a:solidFill>
                  <a:schemeClr val="bg1"/>
                </a:solidFill>
                <a:cs typeface="+mj-cs"/>
              </a:rPr>
              <a:t>بیان مساله</a:t>
            </a:r>
          </a:p>
        </p:txBody>
      </p:sp>
      <p:sp>
        <p:nvSpPr>
          <p:cNvPr id="3" name="TextBox 2"/>
          <p:cNvSpPr txBox="1"/>
          <p:nvPr/>
        </p:nvSpPr>
        <p:spPr>
          <a:xfrm>
            <a:off x="931977" y="1299487"/>
            <a:ext cx="8020786" cy="5009833"/>
          </a:xfrm>
          <a:prstGeom prst="rect">
            <a:avLst/>
          </a:prstGeom>
          <a:noFill/>
        </p:spPr>
        <p:txBody>
          <a:bodyPr wrap="square" rtlCol="1">
            <a:spAutoFit/>
          </a:bodyPr>
          <a:lstStyle/>
          <a:p>
            <a:pPr algn="just" rtl="1">
              <a:lnSpc>
                <a:spcPct val="150000"/>
              </a:lnSpc>
            </a:pPr>
            <a:r>
              <a:rPr lang="fa-IR" sz="2400" dirty="0">
                <a:solidFill>
                  <a:schemeClr val="bg1"/>
                </a:solidFill>
              </a:rPr>
              <a:t>قالب پاورپوینت به عنوان یکی از ابزارهای مهم در ارائه های تحصیلی، کسب و کار و حتی نمایشگاه ها، اهمیت بسیاری دارد. استفاده از قالب مناسب و با کیفیت، می‌تواند به شما کمک کند تا ارائه خود را در جلوی مخاطبان خود با اعتماد به نفس بیشتری انجام دهید. همچنین، قابلیت ویرایش قالب پاورپوینت از مزایای آن است که به شما اجازه می‌دهد تا ظاهر آن را به سلیقه خود شخصی سازی کنید و از طریق آن، محتوای خود را به صورت شگفت‌انگیز و شفافیت بیشتری به نمایش بگذارید. در نهایت، بهترین قالب پاورپوینت، قالبی است که به نیازها و سلیقه شما بیشترین تطابق را دارد و به شما در ارائه محتوای خود کمک می‌کند.</a:t>
            </a:r>
          </a:p>
        </p:txBody>
      </p:sp>
    </p:spTree>
    <p:extLst>
      <p:ext uri="{BB962C8B-B14F-4D97-AF65-F5344CB8AC3E}">
        <p14:creationId xmlns:p14="http://schemas.microsoft.com/office/powerpoint/2010/main" val="199535161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2"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Rounded Rectangle 11"/>
          <p:cNvSpPr/>
          <p:nvPr/>
        </p:nvSpPr>
        <p:spPr>
          <a:xfrm>
            <a:off x="9889099" y="68627"/>
            <a:ext cx="2255573" cy="96010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fa-IR" sz="2667" dirty="0">
                <a:solidFill>
                  <a:schemeClr val="tx1"/>
                </a:solidFill>
                <a:cs typeface="+mj-cs"/>
              </a:rPr>
              <a:t>کلیات پژوهش</a:t>
            </a:r>
          </a:p>
        </p:txBody>
      </p:sp>
      <p:sp>
        <p:nvSpPr>
          <p:cNvPr id="13" name="Rounded Rectangle 12"/>
          <p:cNvSpPr/>
          <p:nvPr/>
        </p:nvSpPr>
        <p:spPr>
          <a:xfrm>
            <a:off x="9889099" y="1220755"/>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اهداف، فرضیات و تعاریف</a:t>
            </a:r>
          </a:p>
        </p:txBody>
      </p:sp>
      <p:sp>
        <p:nvSpPr>
          <p:cNvPr id="14" name="Rounded Rectangle 13"/>
          <p:cNvSpPr/>
          <p:nvPr/>
        </p:nvSpPr>
        <p:spPr>
          <a:xfrm>
            <a:off x="9889099" y="2372883"/>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روش پژوهش</a:t>
            </a:r>
          </a:p>
        </p:txBody>
      </p:sp>
      <p:sp>
        <p:nvSpPr>
          <p:cNvPr id="15" name="Rounded Rectangle 14"/>
          <p:cNvSpPr/>
          <p:nvPr/>
        </p:nvSpPr>
        <p:spPr>
          <a:xfrm>
            <a:off x="9889099" y="3525011"/>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تحلیل یافته ها</a:t>
            </a:r>
          </a:p>
        </p:txBody>
      </p:sp>
      <p:sp>
        <p:nvSpPr>
          <p:cNvPr id="16" name="Rounded Rectangle 15"/>
          <p:cNvSpPr/>
          <p:nvPr/>
        </p:nvSpPr>
        <p:spPr>
          <a:xfrm>
            <a:off x="9889099" y="4699979"/>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نتیجه گیری</a:t>
            </a:r>
          </a:p>
        </p:txBody>
      </p:sp>
      <p:sp>
        <p:nvSpPr>
          <p:cNvPr id="17" name="Rounded Rectangle 16"/>
          <p:cNvSpPr/>
          <p:nvPr/>
        </p:nvSpPr>
        <p:spPr>
          <a:xfrm>
            <a:off x="9891726" y="584966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محدودیت ها و پیشنهادات</a:t>
            </a:r>
          </a:p>
        </p:txBody>
      </p:sp>
      <p:sp>
        <p:nvSpPr>
          <p:cNvPr id="2" name="TextBox 1"/>
          <p:cNvSpPr txBox="1"/>
          <p:nvPr/>
        </p:nvSpPr>
        <p:spPr>
          <a:xfrm>
            <a:off x="70168" y="548680"/>
            <a:ext cx="9744405" cy="502766"/>
          </a:xfrm>
          <a:prstGeom prst="rect">
            <a:avLst/>
          </a:prstGeom>
          <a:noFill/>
        </p:spPr>
        <p:txBody>
          <a:bodyPr wrap="square" rtlCol="1">
            <a:spAutoFit/>
          </a:bodyPr>
          <a:lstStyle/>
          <a:p>
            <a:pPr algn="r" rtl="1"/>
            <a:r>
              <a:rPr lang="fa-IR" sz="2667" b="1" dirty="0">
                <a:solidFill>
                  <a:schemeClr val="bg1"/>
                </a:solidFill>
                <a:cs typeface="+mj-cs"/>
              </a:rPr>
              <a:t>اهمیت و ضرورت پژوهش</a:t>
            </a:r>
          </a:p>
        </p:txBody>
      </p:sp>
      <p:sp>
        <p:nvSpPr>
          <p:cNvPr id="3" name="TextBox 2"/>
          <p:cNvSpPr txBox="1"/>
          <p:nvPr/>
        </p:nvSpPr>
        <p:spPr>
          <a:xfrm>
            <a:off x="793431" y="1540915"/>
            <a:ext cx="8297877" cy="4455835"/>
          </a:xfrm>
          <a:prstGeom prst="rect">
            <a:avLst/>
          </a:prstGeom>
          <a:noFill/>
        </p:spPr>
        <p:txBody>
          <a:bodyPr wrap="square" rtlCol="1">
            <a:spAutoFit/>
          </a:bodyPr>
          <a:lstStyle/>
          <a:p>
            <a:pPr algn="r">
              <a:lnSpc>
                <a:spcPct val="150000"/>
              </a:lnSpc>
            </a:pPr>
            <a:r>
              <a:rPr lang="fa-IR" sz="2400" dirty="0">
                <a:solidFill>
                  <a:schemeClr val="bg1"/>
                </a:solidFill>
              </a:rPr>
              <a:t>قالب پاورپوینت به عنوان یکی از ابزارهای مهم در ارائه های تحصیلی، کسب و کار و حتی نمایشگاه ها، اهمیت بسیاری دارد. استفاده از قالب مناسب و با کیفیت، می‌تواند به شما کمک کند تا ارائه خود را در جلوی مخاطبان خود با اعتماد به نفس بیشتری انجام دهید. همچنین، قابلیت ویرایش قالب پاورپوینت از مزایای آن است که به شما اجازه می‌دهد تا ظاهر آن را به سلیقه خود شخصی سازی کنید و از طریق آن، محتوای خود را به صورت شگفت‌انگیز و شفافیت بیشتری به نمایش بگذارید. در نهایت، بهترین قالب پاورپوینت، قالبی است که به نیازها و سلیقه شما بیشترین تطابق را دارد و به شما در ارائه محتوای خود کمک می‌کند.</a:t>
            </a:r>
          </a:p>
        </p:txBody>
      </p:sp>
    </p:spTree>
    <p:extLst>
      <p:ext uri="{BB962C8B-B14F-4D97-AF65-F5344CB8AC3E}">
        <p14:creationId xmlns:p14="http://schemas.microsoft.com/office/powerpoint/2010/main" val="14090214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Rounded Rectangle 11"/>
          <p:cNvSpPr/>
          <p:nvPr/>
        </p:nvSpPr>
        <p:spPr>
          <a:xfrm>
            <a:off x="9889099" y="68627"/>
            <a:ext cx="2255573" cy="96010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fa-IR" sz="2667" dirty="0">
                <a:solidFill>
                  <a:schemeClr val="tx1"/>
                </a:solidFill>
                <a:cs typeface="+mj-cs"/>
              </a:rPr>
              <a:t>کلیات پژوهش</a:t>
            </a:r>
          </a:p>
        </p:txBody>
      </p:sp>
      <p:sp>
        <p:nvSpPr>
          <p:cNvPr id="13" name="Rounded Rectangle 12"/>
          <p:cNvSpPr/>
          <p:nvPr/>
        </p:nvSpPr>
        <p:spPr>
          <a:xfrm>
            <a:off x="9889099" y="1220755"/>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اهداف، فرضیات و تعاریف</a:t>
            </a:r>
          </a:p>
        </p:txBody>
      </p:sp>
      <p:sp>
        <p:nvSpPr>
          <p:cNvPr id="14" name="Rounded Rectangle 13"/>
          <p:cNvSpPr/>
          <p:nvPr/>
        </p:nvSpPr>
        <p:spPr>
          <a:xfrm>
            <a:off x="9889099" y="2372883"/>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روش پژوهش</a:t>
            </a:r>
          </a:p>
        </p:txBody>
      </p:sp>
      <p:sp>
        <p:nvSpPr>
          <p:cNvPr id="15" name="Rounded Rectangle 14"/>
          <p:cNvSpPr/>
          <p:nvPr/>
        </p:nvSpPr>
        <p:spPr>
          <a:xfrm>
            <a:off x="9889099" y="3525011"/>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تحلیل یافته ها</a:t>
            </a:r>
          </a:p>
        </p:txBody>
      </p:sp>
      <p:sp>
        <p:nvSpPr>
          <p:cNvPr id="16" name="Rounded Rectangle 15"/>
          <p:cNvSpPr/>
          <p:nvPr/>
        </p:nvSpPr>
        <p:spPr>
          <a:xfrm>
            <a:off x="9889099" y="4699979"/>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نتیجه گیری</a:t>
            </a:r>
          </a:p>
        </p:txBody>
      </p:sp>
      <p:sp>
        <p:nvSpPr>
          <p:cNvPr id="17" name="Rounded Rectangle 16"/>
          <p:cNvSpPr/>
          <p:nvPr/>
        </p:nvSpPr>
        <p:spPr>
          <a:xfrm>
            <a:off x="9891726" y="584966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محدودیت ها و پیشنهادات</a:t>
            </a:r>
          </a:p>
        </p:txBody>
      </p:sp>
      <p:sp>
        <p:nvSpPr>
          <p:cNvPr id="2" name="TextBox 1"/>
          <p:cNvSpPr txBox="1"/>
          <p:nvPr/>
        </p:nvSpPr>
        <p:spPr>
          <a:xfrm>
            <a:off x="70168" y="548680"/>
            <a:ext cx="9744405" cy="502766"/>
          </a:xfrm>
          <a:prstGeom prst="rect">
            <a:avLst/>
          </a:prstGeom>
          <a:noFill/>
        </p:spPr>
        <p:txBody>
          <a:bodyPr wrap="square" rtlCol="1">
            <a:spAutoFit/>
          </a:bodyPr>
          <a:lstStyle/>
          <a:p>
            <a:pPr algn="r" rtl="1"/>
            <a:r>
              <a:rPr lang="fa-IR" sz="2667" b="1" dirty="0">
                <a:solidFill>
                  <a:schemeClr val="bg1"/>
                </a:solidFill>
                <a:cs typeface="+mj-cs"/>
              </a:rPr>
              <a:t>پیشینه پژوهش</a:t>
            </a:r>
          </a:p>
        </p:txBody>
      </p:sp>
      <p:sp>
        <p:nvSpPr>
          <p:cNvPr id="3" name="TextBox 2"/>
          <p:cNvSpPr txBox="1"/>
          <p:nvPr/>
        </p:nvSpPr>
        <p:spPr>
          <a:xfrm>
            <a:off x="512619" y="1699309"/>
            <a:ext cx="8339440" cy="4455835"/>
          </a:xfrm>
          <a:prstGeom prst="rect">
            <a:avLst/>
          </a:prstGeom>
          <a:noFill/>
        </p:spPr>
        <p:txBody>
          <a:bodyPr wrap="square" rtlCol="1">
            <a:spAutoFit/>
          </a:bodyPr>
          <a:lstStyle/>
          <a:p>
            <a:pPr algn="just" rtl="1">
              <a:lnSpc>
                <a:spcPct val="150000"/>
              </a:lnSpc>
            </a:pPr>
            <a:r>
              <a:rPr lang="fa-IR" sz="2400" b="1" dirty="0">
                <a:solidFill>
                  <a:schemeClr val="bg1"/>
                </a:solidFill>
              </a:rPr>
              <a:t>قالب پاورپوینت به عنوان یکی از ابزارهای مهم در ارائه های تحصیلی، کسب و کار و حتی نمایشگاه ها، اهمیت بسیاری دارد. استفاده از قالب مناسب و با کیفیت، می‌تواند به شما کمک کند تا ارائه خود را در جلوی مخاطبان خود با اعتماد به نفس بیشتری انجام دهید. همچنین، قابلیت ویرایش قالب پاورپوینت از مزایای آن است که به شما اجازه می‌دهد تا ظاهر آن را به سلیقه خود شخصی سازی کنید و از طریق آن، محتوای خود را به صورت شگفت‌انگیز و شفافیت بیشتری به نمایش بگذارید. در نهایت، بهترین قالب پاورپوینت، قالبی است که به نیازها و سلیقه شما بیشترین تطابق را دارد و به شما در ارائه محتوای خود کمک می‌کند.</a:t>
            </a:r>
          </a:p>
        </p:txBody>
      </p:sp>
    </p:spTree>
    <p:extLst>
      <p:ext uri="{BB962C8B-B14F-4D97-AF65-F5344CB8AC3E}">
        <p14:creationId xmlns:p14="http://schemas.microsoft.com/office/powerpoint/2010/main" val="137643111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500" fill="hold"/>
                                        <p:tgtEl>
                                          <p:spTgt spid="16"/>
                                        </p:tgtEl>
                                        <p:attrNameLst>
                                          <p:attrName>ppt_w</p:attrName>
                                        </p:attrNameLst>
                                      </p:cBhvr>
                                      <p:tavLst>
                                        <p:tav tm="0">
                                          <p:val>
                                            <p:fltVal val="0"/>
                                          </p:val>
                                        </p:tav>
                                        <p:tav tm="100000">
                                          <p:val>
                                            <p:strVal val="#ppt_w"/>
                                          </p:val>
                                        </p:tav>
                                      </p:tavLst>
                                    </p:anim>
                                    <p:anim calcmode="lin" valueType="num">
                                      <p:cBhvr>
                                        <p:cTn id="33" dur="500" fill="hold"/>
                                        <p:tgtEl>
                                          <p:spTgt spid="16"/>
                                        </p:tgtEl>
                                        <p:attrNameLst>
                                          <p:attrName>ppt_h</p:attrName>
                                        </p:attrNameLst>
                                      </p:cBhvr>
                                      <p:tavLst>
                                        <p:tav tm="0">
                                          <p:val>
                                            <p:fltVal val="0"/>
                                          </p:val>
                                        </p:tav>
                                        <p:tav tm="100000">
                                          <p:val>
                                            <p:strVal val="#ppt_h"/>
                                          </p:val>
                                        </p:tav>
                                      </p:tavLst>
                                    </p:anim>
                                    <p:animEffect transition="in" filter="fade">
                                      <p:cBhvr>
                                        <p:cTn id="34" dur="500"/>
                                        <p:tgtEl>
                                          <p:spTgt spid="16"/>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p:cTn id="42" dur="500" fill="hold"/>
                                        <p:tgtEl>
                                          <p:spTgt spid="3"/>
                                        </p:tgtEl>
                                        <p:attrNameLst>
                                          <p:attrName>ppt_w</p:attrName>
                                        </p:attrNameLst>
                                      </p:cBhvr>
                                      <p:tavLst>
                                        <p:tav tm="0">
                                          <p:val>
                                            <p:fltVal val="0"/>
                                          </p:val>
                                        </p:tav>
                                        <p:tav tm="100000">
                                          <p:val>
                                            <p:strVal val="#ppt_w"/>
                                          </p:val>
                                        </p:tav>
                                      </p:tavLst>
                                    </p:anim>
                                    <p:anim calcmode="lin" valueType="num">
                                      <p:cBhvr>
                                        <p:cTn id="43" dur="500" fill="hold"/>
                                        <p:tgtEl>
                                          <p:spTgt spid="3"/>
                                        </p:tgtEl>
                                        <p:attrNameLst>
                                          <p:attrName>ppt_h</p:attrName>
                                        </p:attrNameLst>
                                      </p:cBhvr>
                                      <p:tavLst>
                                        <p:tav tm="0">
                                          <p:val>
                                            <p:fltVal val="0"/>
                                          </p:val>
                                        </p:tav>
                                        <p:tav tm="100000">
                                          <p:val>
                                            <p:strVal val="#ppt_h"/>
                                          </p:val>
                                        </p:tav>
                                      </p:tavLst>
                                    </p:anim>
                                    <p:animEffect transition="in" filter="fade">
                                      <p:cBhvr>
                                        <p:cTn id="4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9889099" y="6862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solidFill>
                  <a:schemeClr val="bg1"/>
                </a:solidFill>
                <a:cs typeface="+mj-cs"/>
              </a:rPr>
              <a:t>کلیات پژوهش</a:t>
            </a:r>
          </a:p>
        </p:txBody>
      </p:sp>
      <p:sp>
        <p:nvSpPr>
          <p:cNvPr id="13" name="Rounded Rectangle 12"/>
          <p:cNvSpPr/>
          <p:nvPr/>
        </p:nvSpPr>
        <p:spPr>
          <a:xfrm>
            <a:off x="9889099" y="1220755"/>
            <a:ext cx="2255573" cy="96010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fa-IR" sz="2667" dirty="0">
                <a:solidFill>
                  <a:schemeClr val="tx1"/>
                </a:solidFill>
                <a:cs typeface="+mj-cs"/>
              </a:rPr>
              <a:t>اهداف، فرضیات و تعاریف</a:t>
            </a:r>
          </a:p>
        </p:txBody>
      </p:sp>
      <p:sp>
        <p:nvSpPr>
          <p:cNvPr id="14" name="Rounded Rectangle 13"/>
          <p:cNvSpPr/>
          <p:nvPr/>
        </p:nvSpPr>
        <p:spPr>
          <a:xfrm>
            <a:off x="9889099" y="2372883"/>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روش پژوهش</a:t>
            </a:r>
          </a:p>
        </p:txBody>
      </p:sp>
      <p:sp>
        <p:nvSpPr>
          <p:cNvPr id="15" name="Rounded Rectangle 14"/>
          <p:cNvSpPr/>
          <p:nvPr/>
        </p:nvSpPr>
        <p:spPr>
          <a:xfrm>
            <a:off x="9889099" y="3525011"/>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تحلیل یافته ها</a:t>
            </a:r>
          </a:p>
        </p:txBody>
      </p:sp>
      <p:sp>
        <p:nvSpPr>
          <p:cNvPr id="16" name="Rounded Rectangle 15"/>
          <p:cNvSpPr/>
          <p:nvPr/>
        </p:nvSpPr>
        <p:spPr>
          <a:xfrm>
            <a:off x="9889099" y="4699979"/>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نتیجه گیری</a:t>
            </a:r>
          </a:p>
        </p:txBody>
      </p:sp>
      <p:sp>
        <p:nvSpPr>
          <p:cNvPr id="17" name="Rounded Rectangle 16"/>
          <p:cNvSpPr/>
          <p:nvPr/>
        </p:nvSpPr>
        <p:spPr>
          <a:xfrm>
            <a:off x="9891726" y="5849667"/>
            <a:ext cx="2255573" cy="96010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1" anchor="ctr"/>
          <a:lstStyle/>
          <a:p>
            <a:pPr algn="ctr"/>
            <a:r>
              <a:rPr lang="fa-IR" sz="2667" dirty="0">
                <a:cs typeface="+mj-cs"/>
              </a:rPr>
              <a:t>محدودیت ها و پیشنهادات</a:t>
            </a:r>
          </a:p>
        </p:txBody>
      </p:sp>
      <p:sp>
        <p:nvSpPr>
          <p:cNvPr id="9" name="Rounded Rectangle 8"/>
          <p:cNvSpPr/>
          <p:nvPr/>
        </p:nvSpPr>
        <p:spPr>
          <a:xfrm>
            <a:off x="1172005" y="966131"/>
            <a:ext cx="7584843" cy="672075"/>
          </a:xfrm>
          <a:prstGeom prst="round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fa-IR" sz="3200" dirty="0">
                <a:cs typeface="+mj-cs"/>
              </a:rPr>
              <a:t>اهداف پژوهش</a:t>
            </a:r>
          </a:p>
        </p:txBody>
      </p:sp>
      <p:sp>
        <p:nvSpPr>
          <p:cNvPr id="10" name="Rounded Rectangle 9"/>
          <p:cNvSpPr/>
          <p:nvPr/>
        </p:nvSpPr>
        <p:spPr>
          <a:xfrm>
            <a:off x="1172005" y="1842384"/>
            <a:ext cx="7584843" cy="672075"/>
          </a:xfrm>
          <a:prstGeom prst="round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fa-IR" sz="3200" dirty="0">
                <a:cs typeface="+mj-cs"/>
              </a:rPr>
              <a:t>فرضيه‏هاي پژوهش</a:t>
            </a:r>
          </a:p>
        </p:txBody>
      </p:sp>
      <p:sp>
        <p:nvSpPr>
          <p:cNvPr id="18" name="Rounded Rectangle 17"/>
          <p:cNvSpPr/>
          <p:nvPr/>
        </p:nvSpPr>
        <p:spPr>
          <a:xfrm>
            <a:off x="1214696" y="2721499"/>
            <a:ext cx="7584843" cy="672075"/>
          </a:xfrm>
          <a:prstGeom prst="roundRect">
            <a:avLst/>
          </a:prstGeom>
        </p:spPr>
        <p:style>
          <a:lnRef idx="1">
            <a:schemeClr val="dk1"/>
          </a:lnRef>
          <a:fillRef idx="2">
            <a:schemeClr val="dk1"/>
          </a:fillRef>
          <a:effectRef idx="1">
            <a:schemeClr val="dk1"/>
          </a:effectRef>
          <a:fontRef idx="minor">
            <a:schemeClr val="dk1"/>
          </a:fontRef>
        </p:style>
        <p:txBody>
          <a:bodyPr rtlCol="1" anchor="ctr"/>
          <a:lstStyle/>
          <a:p>
            <a:pPr algn="ctr"/>
            <a:r>
              <a:rPr lang="fa-IR" sz="3200" dirty="0">
                <a:cs typeface="+mj-cs"/>
              </a:rPr>
              <a:t>تعريف واژه‏ها و اصطلاحات </a:t>
            </a:r>
          </a:p>
        </p:txBody>
      </p:sp>
    </p:spTree>
    <p:extLst>
      <p:ext uri="{BB962C8B-B14F-4D97-AF65-F5344CB8AC3E}">
        <p14:creationId xmlns:p14="http://schemas.microsoft.com/office/powerpoint/2010/main" val="3818550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8"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3400</Words>
  <Application>Microsoft Office PowerPoint</Application>
  <PresentationFormat>Widescreen</PresentationFormat>
  <Paragraphs>287</Paragraphs>
  <Slides>32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32</vt:i4>
      </vt:variant>
    </vt:vector>
  </HeadingPairs>
  <TitlesOfParts>
    <vt:vector size="37" baseType="lpstr">
      <vt:lpstr>Arial</vt:lpstr>
      <vt:lpstr>Calibri</vt:lpstr>
      <vt:lpstr>Calibri Light</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2023-04-11T15:18:34Z</dcterms:created>
  <dcterms:modified xsi:type="dcterms:W3CDTF">2023-04-12T13:22:06Z</dcterms:modified>
</cp:coreProperties>
</file>