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256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74" r:id="rId14"/>
    <p:sldId id="275" r:id="rId15"/>
    <p:sldId id="268" r:id="rId16"/>
    <p:sldId id="269" r:id="rId17"/>
    <p:sldId id="270" r:id="rId18"/>
    <p:sldId id="271" r:id="rId19"/>
    <p:sldId id="272" r:id="rId20"/>
    <p:sldId id="273" r:id="rId21"/>
    <p:sldId id="27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5AB6B-A79D-487A-9938-69E5F5723539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D2459-7D73-4D3B-B6E8-9073E6D15A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011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a-IR" altLang="fa-IR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r"/>
            <a:fld id="{D5CFF95F-3EC6-4A03-8181-47805B5D2C33}" type="slidenum">
              <a:rPr lang="en-US" altLang="fa-IR">
                <a:latin typeface="Calibri" panose="020F0502020204030204" pitchFamily="34" charset="0"/>
              </a:rPr>
              <a:pPr algn="r"/>
              <a:t>2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a-IR" altLang="fa-IR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r"/>
            <a:fld id="{2055FC77-A577-43F0-BD25-514151352EA8}" type="slidenum">
              <a:rPr lang="en-US" altLang="fa-IR">
                <a:latin typeface="Calibri" panose="020F0502020204030204" pitchFamily="34" charset="0"/>
              </a:rPr>
              <a:pPr algn="r"/>
              <a:t>3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a-IR" altLang="fa-IR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r"/>
            <a:fld id="{A2EB5C0E-4978-4F7D-9133-E5D139CC1A98}" type="slidenum">
              <a:rPr lang="en-US" altLang="fa-IR">
                <a:latin typeface="Calibri" panose="020F0502020204030204" pitchFamily="34" charset="0"/>
              </a:rPr>
              <a:pPr algn="r"/>
              <a:t>4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a-IR" altLang="fa-IR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r"/>
            <a:fld id="{42EDA283-E992-411C-B7EA-7D973533827A}" type="slidenum">
              <a:rPr lang="en-US" altLang="fa-IR">
                <a:latin typeface="Calibri" panose="020F0502020204030204" pitchFamily="34" charset="0"/>
              </a:rPr>
              <a:pPr algn="r"/>
              <a:t>5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a-IR" altLang="fa-IR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r"/>
            <a:fld id="{7F29FF6E-0415-4B91-A62A-0CC6DB59582D}" type="slidenum">
              <a:rPr lang="en-US" altLang="fa-IR">
                <a:latin typeface="Calibri" panose="020F0502020204030204" pitchFamily="34" charset="0"/>
              </a:rPr>
              <a:pPr algn="r"/>
              <a:t>6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a-IR" altLang="fa-IR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r"/>
            <a:fld id="{B779A7E2-E98F-45F5-9D72-88AA28B84E0D}" type="slidenum">
              <a:rPr lang="en-US" altLang="fa-IR">
                <a:latin typeface="Calibri" panose="020F0502020204030204" pitchFamily="34" charset="0"/>
              </a:rPr>
              <a:pPr algn="r"/>
              <a:t>7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a-IR" altLang="fa-IR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r"/>
            <a:fld id="{DCC73DF6-E48E-488D-9CF3-EAD7670C402F}" type="slidenum">
              <a:rPr lang="en-US" altLang="fa-IR">
                <a:latin typeface="Calibri" panose="020F0502020204030204" pitchFamily="34" charset="0"/>
              </a:rPr>
              <a:pPr algn="r"/>
              <a:t>8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a-IR" altLang="fa-IR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r"/>
            <a:fld id="{B96BEF44-2683-4557-97C1-44FE8DE60166}" type="slidenum">
              <a:rPr lang="en-US" altLang="fa-IR">
                <a:latin typeface="Calibri" panose="020F0502020204030204" pitchFamily="34" charset="0"/>
              </a:rPr>
              <a:pPr algn="r"/>
              <a:t>9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a-IR" altLang="fa-IR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r"/>
            <a:fld id="{F6E9D3CE-1866-4614-B506-596C57BDFA35}" type="slidenum">
              <a:rPr lang="en-US" altLang="fa-IR">
                <a:latin typeface="Calibri" panose="020F0502020204030204" pitchFamily="34" charset="0"/>
              </a:rPr>
              <a:pPr algn="r"/>
              <a:t>10</a:t>
            </a:fld>
            <a:endParaRPr lang="en-US" altLang="fa-IR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73395-0201-5199-2949-34C5BDD2FA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E35D1-619B-10CB-4B64-DBD732226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B55D5-51BC-833F-E282-B7706F266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45150-9934-0BA6-69E7-007BD255E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A2053-9139-CB7E-CE27-CD39FB5BF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05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6F5E5-447D-EC3C-8433-A451C994E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70E0BE-DBB9-8D38-C0C4-AB815A9820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F3406-A090-84D1-591A-229DABCB9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CFF238-67AD-E04A-BE16-4DFF2473C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2848C1-4AC4-9179-A8F9-912F1962F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534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4E8B9E-925B-BDCF-53A5-32297E438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829721-D300-2ECB-2D23-17CA9F1E1D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143A0D-5AB6-A7C9-806E-23430ED40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AE400-DD82-A7FB-6167-E53C7596B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D251A-32D1-3D7C-5FF6-1C235B01D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732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7487" y="273051"/>
            <a:ext cx="10968567" cy="5822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www.SaberiMiT.Blogfa.Com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14A13-0CA7-45F7-9C01-E34ADB8C6C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574701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BBF0C-968C-CCD5-2C01-1E3D974ED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AE2B0-C3E3-C055-C248-11697F6A03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60AA1-AE38-9539-A623-F930922B7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4F7F0-D62F-7323-2A5B-1D692BE95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F4919-6D07-D78C-5BE5-83A379AE0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7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E20C9-0433-1F92-DB40-F9F80A886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C7A27-FE02-205A-C66F-450647BE5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F6FBC-8552-F377-6BB0-BDFCEDF09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03632-EC68-F3EB-B4F4-421386BAC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969FBC-8787-9078-4979-6152314FE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79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1731A-43CF-26C6-0777-155C90627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B29B7-AC5E-37B9-0842-A353FC84F0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891562-6783-C81B-4E6F-0CCC02DC81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224F79-C587-D80F-BE25-2A34D7334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1AF654-F1A3-D885-2965-07A21A02D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E2803-BA5B-0A56-0145-50D6422FE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13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BC130-5F07-B7A5-1D26-BE3660BF8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9BF45-AE98-F324-C008-B6F9E75AB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F0F8BF-7836-633C-5C26-E577E860E2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6A3BB2-9F77-F2AB-841A-B26D15328A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473FD2-3570-9680-6EB6-97A598458D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9C7EA3-AB24-7DB5-A913-50E53DEB9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F5E75B-643C-91FE-F3DA-59D071C01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F17AB0-A17B-B57B-CFF9-E6AB64463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01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7FB4-7406-E869-C71E-C80C181E3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9CA56A-6070-3CEE-C936-DC970C10D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1B3BCF-FFE5-1772-B55B-3A6965743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25DA2F-79A4-093E-C55F-10B0138F3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686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12EE8-D5AA-8E61-BF71-ECD59E267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C25E22-26F5-E501-6430-5317304A4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0115DF-0851-D135-EAD0-8E3D6C7B6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76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4C5A-AA6A-3EE7-9C6F-B00EE7811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2517FA-6DD9-8704-7652-59752D6BE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BDFAC5-31E3-997A-8138-090C5AA87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328AAC-EB94-036B-E318-1E1A52F53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538F3F-AD11-7822-1787-AF9C7AB95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50318F-29B9-7667-18DF-7581DFAA2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791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BCACF-A8C9-AB3B-8B39-7DBBDAE8F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A62C92-111A-46E6-F8F7-80601A1FF2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5B49E0-89D8-83FF-B653-9CE635BCE8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B82B6F-39B4-C8A4-ABE2-50116B5C4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3649E-B3B4-C929-D234-39450D67B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2DA1DE-95FF-4354-E351-E7DA3C2D4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930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1B0F3E-6AC1-5173-B21F-7483F493C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ACAF99-798F-A78C-EC76-2364FB93C7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3E276D-0FBC-991D-55CB-0178A2109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040C6-7072-401B-A87C-19509FE04CCF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97FBC-84B8-7AE0-FA75-3199E4F5C4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43882-367E-1076-5789-C683B0BB95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80D22-E98D-4B13-A2E9-B2B61B2DA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3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25D614-CB4D-3ED6-2B12-04EDE9387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11" y="804415"/>
            <a:ext cx="8152381" cy="493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166344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642939"/>
            <a:ext cx="7467600" cy="5830887"/>
          </a:xfrm>
        </p:spPr>
        <p:txBody>
          <a:bodyPr/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just" rtl="1"/>
            <a:endParaRPr lang="fa-IR" altLang="fa-IR" dirty="0">
              <a:cs typeface="B Mitra" panose="00000400000000000000" pitchFamily="2" charset="-78"/>
            </a:endParaRPr>
          </a:p>
          <a:p>
            <a:pPr algn="just" rtl="1"/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just" rtl="1"/>
            <a:endParaRPr lang="fa-IR" altLang="fa-IR" dirty="0">
              <a:cs typeface="B Mitra" panose="00000400000000000000" pitchFamily="2" charset="-78"/>
            </a:endParaRPr>
          </a:p>
          <a:p>
            <a:pPr algn="just" rtl="1"/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just" rtl="1"/>
            <a:endParaRPr lang="fa-IR" altLang="fa-IR" dirty="0">
              <a:cs typeface="B Mitra" panose="00000400000000000000" pitchFamily="2" charset="-78"/>
            </a:endParaRPr>
          </a:p>
          <a:p>
            <a:pPr algn="just" rtl="1"/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just" rtl="1"/>
            <a:endParaRPr lang="en-US" altLang="fa-IR" dirty="0">
              <a:cs typeface="B Mitra" panose="00000400000000000000" pitchFamily="2" charset="-78"/>
            </a:endParaRPr>
          </a:p>
          <a:p>
            <a:pPr algn="just" rtl="1"/>
            <a:endParaRPr lang="en-US" altLang="fa-IR" dirty="0">
              <a:cs typeface="B Mitra" panose="00000400000000000000" pitchFamily="2" charset="-78"/>
            </a:endParaRPr>
          </a:p>
          <a:p>
            <a:pPr algn="just" rtl="1"/>
            <a:endParaRPr lang="fa-IR" altLang="fa-IR" dirty="0">
              <a:cs typeface="B Mitra" panose="00000400000000000000" pitchFamily="2" charset="-78"/>
            </a:endParaRPr>
          </a:p>
          <a:p>
            <a:pPr algn="r" rtl="1"/>
            <a:endParaRPr lang="en-US" alt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77C80B-B4DD-9752-4662-350B858A63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828" y="2841674"/>
            <a:ext cx="3360028" cy="50195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600201"/>
            <a:ext cx="7467600" cy="4873625"/>
          </a:xfrm>
        </p:spPr>
        <p:txBody>
          <a:bodyPr/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r" rtl="1"/>
            <a:endParaRPr lang="fa-IR" altLang="fa-IR" dirty="0"/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</p:txBody>
      </p:sp>
      <p:pic>
        <p:nvPicPr>
          <p:cNvPr id="1843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420" y="5105400"/>
            <a:ext cx="21526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7467600" cy="1011237"/>
          </a:xfrm>
        </p:spPr>
        <p:txBody>
          <a:bodyPr/>
          <a:lstStyle/>
          <a:p>
            <a:pPr algn="ctr">
              <a:defRPr/>
            </a:pPr>
            <a:r>
              <a:rPr lang="fa-IR" sz="4800" dirty="0">
                <a:cs typeface="B Titr" pitchFamily="2" charset="-78"/>
              </a:rPr>
              <a:t>روانشناسی کودک</a:t>
            </a:r>
            <a:endParaRPr lang="en-US" sz="4800" dirty="0">
              <a:cs typeface="B Titr" pitchFamily="2" charset="-78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1516966" y="1515795"/>
            <a:ext cx="7467600" cy="4873625"/>
          </a:xfrm>
        </p:spPr>
        <p:txBody>
          <a:bodyPr/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r" rtl="1"/>
            <a:endParaRPr lang="en-US" altLang="fa-IR" dirty="0"/>
          </a:p>
          <a:p>
            <a:pPr algn="r" rtl="1"/>
            <a:endParaRPr lang="fa-IR" altLang="fa-IR" dirty="0"/>
          </a:p>
          <a:p>
            <a:pPr algn="r" rtl="1"/>
            <a:endParaRPr lang="en-US" altLang="fa-I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6540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fa-IR" dirty="0">
                <a:cs typeface="B Titr" pitchFamily="2" charset="-78"/>
              </a:rPr>
              <a:t>قالب روانشناسی کودک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883920" y="1455738"/>
            <a:ext cx="8186738" cy="5402262"/>
          </a:xfrm>
        </p:spPr>
        <p:txBody>
          <a:bodyPr>
            <a:normAutofit/>
          </a:bodyPr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r" rtl="1"/>
            <a:endParaRPr lang="fa-IR" altLang="fa-IR" sz="20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0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r" rtl="1"/>
            <a:endParaRPr lang="fa-IR" altLang="fa-IR" sz="2000" b="1" dirty="0">
              <a:cs typeface="B Nazanin" panose="00000400000000000000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sz="20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r" rtl="1"/>
            <a:endParaRPr lang="fa-IR" altLang="fa-IR" sz="2000" b="1" dirty="0">
              <a:cs typeface="B Nazanin" panose="00000400000000000000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sz="20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r" rtl="1"/>
            <a:endParaRPr lang="fa-IR" altLang="fa-IR" sz="2000" b="1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sz="quarter" idx="1"/>
          </p:nvPr>
        </p:nvSpPr>
        <p:spPr>
          <a:xfrm>
            <a:off x="940192" y="641839"/>
            <a:ext cx="7972425" cy="5902325"/>
          </a:xfrm>
        </p:spPr>
        <p:txBody>
          <a:bodyPr/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sz="24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sz="24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sz="2400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sz="24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sz="2400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sz="24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sz="2400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sz="24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sz="2400" dirty="0">
              <a:cs typeface="B Mitra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2068" y="948019"/>
            <a:ext cx="7467600" cy="6069012"/>
          </a:xfrm>
        </p:spPr>
        <p:txBody>
          <a:bodyPr>
            <a:normAutofit/>
          </a:bodyPr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</p:txBody>
      </p:sp>
      <p:pic>
        <p:nvPicPr>
          <p:cNvPr id="2253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18" y="4263879"/>
            <a:ext cx="99695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7467600" cy="993775"/>
          </a:xfrm>
        </p:spPr>
        <p:txBody>
          <a:bodyPr/>
          <a:lstStyle/>
          <a:p>
            <a:pPr algn="ctr">
              <a:defRPr/>
            </a:pPr>
            <a:r>
              <a:rPr lang="fa-IR" dirty="0">
                <a:cs typeface="B Titr" pitchFamily="2" charset="-78"/>
              </a:rPr>
              <a:t>روانشناسی کودک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600201"/>
            <a:ext cx="7786688" cy="4873625"/>
          </a:xfrm>
        </p:spPr>
        <p:txBody>
          <a:bodyPr>
            <a:normAutofit/>
          </a:bodyPr>
          <a:lstStyle/>
          <a:p>
            <a:pPr marL="0" indent="0" algn="ctr" rtl="1">
              <a:buNone/>
              <a:defRPr/>
            </a:pPr>
            <a:endParaRPr lang="fa-IR" sz="1600" b="1" dirty="0">
              <a:solidFill>
                <a:srgbClr val="FF0000"/>
              </a:solidFill>
              <a:cs typeface="B Titr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sz="32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0" indent="0" algn="r" rtl="1">
              <a:buNone/>
              <a:defRPr/>
            </a:pPr>
            <a:endParaRPr lang="fa-IR" sz="3200" b="1" dirty="0">
              <a:cs typeface="B Nazanin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sz="3200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</p:txBody>
      </p:sp>
    </p:spTree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cs typeface="B Titr" pitchFamily="2" charset="-78"/>
              </a:rPr>
              <a:t>21 اسلاید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B Titr" pitchFamily="2" charset="-78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557339"/>
            <a:ext cx="7715250" cy="4916487"/>
          </a:xfrm>
        </p:spPr>
        <p:txBody>
          <a:bodyPr/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0" indent="0" algn="r" rtl="1">
              <a:buNone/>
            </a:pPr>
            <a:endParaRPr lang="fa-IR" alt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0" indent="0" algn="r" rtl="1">
              <a:buNone/>
            </a:pPr>
            <a:endParaRPr lang="en-US" alt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dirty="0">
                <a:solidFill>
                  <a:schemeClr val="tx1"/>
                </a:solidFill>
                <a:cs typeface="B Titr" pitchFamily="2" charset="-78"/>
              </a:rPr>
              <a:t>روانشناسی کودک</a:t>
            </a:r>
            <a:endParaRPr lang="en-US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600201"/>
            <a:ext cx="7467600" cy="4873625"/>
          </a:xfrm>
        </p:spPr>
        <p:txBody>
          <a:bodyPr/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1AFABF-9485-8C0B-EC8B-9BB21F953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2443" y="1690688"/>
            <a:ext cx="3264243" cy="5797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dirty="0">
                <a:solidFill>
                  <a:schemeClr val="tx1"/>
                </a:solidFill>
                <a:cs typeface="B Titr" pitchFamily="2" charset="-78"/>
              </a:rPr>
              <a:t>روانشناسی کودک</a:t>
            </a:r>
            <a:endParaRPr lang="en-US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600201"/>
            <a:ext cx="7467600" cy="4873625"/>
          </a:xfrm>
        </p:spPr>
        <p:txBody>
          <a:bodyPr/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5607" y="1996513"/>
            <a:ext cx="8489560" cy="286497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a-IR" sz="7200" dirty="0">
                <a:solidFill>
                  <a:srgbClr val="4D4D4D"/>
                </a:solidFill>
                <a:cs typeface="B Titr" pitchFamily="2" charset="-78"/>
              </a:rPr>
              <a:t>عنوان :</a:t>
            </a:r>
            <a:br>
              <a:rPr lang="fa-IR" sz="7200" dirty="0">
                <a:solidFill>
                  <a:srgbClr val="4D4D4D"/>
                </a:solidFill>
                <a:cs typeface="B Titr" pitchFamily="2" charset="-78"/>
              </a:rPr>
            </a:br>
            <a:br>
              <a:rPr lang="fa-IR" sz="7200" dirty="0">
                <a:solidFill>
                  <a:srgbClr val="4D4D4D"/>
                </a:solidFill>
                <a:cs typeface="B Titr" pitchFamily="2" charset="-78"/>
              </a:rPr>
            </a:br>
            <a:r>
              <a:rPr lang="fa-IR" sz="7200" dirty="0">
                <a:solidFill>
                  <a:srgbClr val="4D4D4D"/>
                </a:solidFill>
                <a:cs typeface="B Titr" pitchFamily="2" charset="-78"/>
              </a:rPr>
              <a:t>روانشناسي كودك </a:t>
            </a:r>
            <a:endParaRPr lang="en-US" sz="7200" dirty="0">
              <a:solidFill>
                <a:srgbClr val="4D4D4D"/>
              </a:solidFill>
              <a:cs typeface="B Titr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67C776-9C41-0C30-8B85-AC767333F0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2" y="3097750"/>
            <a:ext cx="2506833" cy="3760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dirty="0">
                <a:solidFill>
                  <a:schemeClr val="tx1"/>
                </a:solidFill>
                <a:cs typeface="B Titr" pitchFamily="2" charset="-78"/>
              </a:rPr>
              <a:t>روانشناسی کودک 21 اسلاید</a:t>
            </a:r>
            <a:endParaRPr lang="en-US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600201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0" indent="0" algn="just" rtl="1">
              <a:buNone/>
              <a:defRPr/>
            </a:pPr>
            <a:endParaRPr lang="fa-IR" dirty="0">
              <a:cs typeface="B Mitra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329;p30"/>
          <p:cNvSpPr txBox="1">
            <a:spLocks/>
          </p:cNvSpPr>
          <p:nvPr/>
        </p:nvSpPr>
        <p:spPr>
          <a:xfrm flipH="1">
            <a:off x="3617511" y="4877864"/>
            <a:ext cx="6511227" cy="99646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3200" b="1" dirty="0">
                <a:cs typeface="B Nazanin" panose="00000400000000000000" pitchFamily="2" charset="-78"/>
              </a:rPr>
              <a:t>با تشکر از حسن توجه شما دوست عزیز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702A7D-9A1F-4CAE-AE58-D3DE04514342}"/>
              </a:ext>
            </a:extLst>
          </p:cNvPr>
          <p:cNvSpPr/>
          <p:nvPr/>
        </p:nvSpPr>
        <p:spPr>
          <a:xfrm flipV="1">
            <a:off x="0" y="5874326"/>
            <a:ext cx="10128738" cy="14664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7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188" y="642938"/>
            <a:ext cx="7467600" cy="1143000"/>
          </a:xfrm>
        </p:spPr>
        <p:txBody>
          <a:bodyPr>
            <a:normAutofit/>
          </a:bodyPr>
          <a:lstStyle/>
          <a:p>
            <a:pPr algn="ctr" rtl="1">
              <a:defRPr/>
            </a:pPr>
            <a:r>
              <a:rPr lang="fa-IR" dirty="0">
                <a:solidFill>
                  <a:srgbClr val="993300"/>
                </a:solidFill>
                <a:cs typeface="B Titr" pitchFamily="2" charset="-78"/>
              </a:rPr>
              <a:t>اهداف روانشناسی کودک</a:t>
            </a:r>
            <a:endParaRPr lang="en-US" dirty="0"/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>
          <a:xfrm>
            <a:off x="2024063" y="2571751"/>
            <a:ext cx="7467600" cy="4873625"/>
          </a:xfrm>
        </p:spPr>
        <p:txBody>
          <a:bodyPr/>
          <a:lstStyle/>
          <a:p>
            <a:pPr algn="just" rtl="1"/>
            <a:r>
              <a:rPr lang="fa-IR" altLang="fa-IR" b="1" dirty="0">
                <a:cs typeface="B Nazanin" panose="00000400000000000000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just" rtl="1"/>
            <a:r>
              <a:rPr lang="fa-IR" altLang="fa-IR" b="1" dirty="0">
                <a:cs typeface="B Nazanin" panose="00000400000000000000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  <a:endParaRPr lang="en-US" altLang="fa-IR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3D0C22-250E-5826-413F-A22680066D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74" y="3054302"/>
            <a:ext cx="3988696" cy="398869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62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fa-IR" dirty="0">
                <a:solidFill>
                  <a:srgbClr val="002060"/>
                </a:solidFill>
                <a:cs typeface="B Titr" pitchFamily="2" charset="-78"/>
              </a:rPr>
              <a:t>قالب پاورپوينت روانشناسی کودک، قابل ويرايش می باشد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600201"/>
            <a:ext cx="7467600" cy="4873625"/>
          </a:xfrm>
        </p:spPr>
        <p:txBody>
          <a:bodyPr>
            <a:normAutofit/>
          </a:bodyPr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  <a:endParaRPr lang="fa-IR" sz="1400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  <a:endParaRPr lang="fa-IR" sz="1400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  <a:endParaRPr lang="fa-IR" sz="1400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sz="quarter" idx="1"/>
          </p:nvPr>
        </p:nvSpPr>
        <p:spPr>
          <a:xfrm>
            <a:off x="1025258" y="873517"/>
            <a:ext cx="7786687" cy="4143375"/>
          </a:xfrm>
        </p:spPr>
        <p:txBody>
          <a:bodyPr>
            <a:normAutofit/>
          </a:bodyPr>
          <a:lstStyle/>
          <a:p>
            <a:pPr algn="just" rtl="1"/>
            <a:r>
              <a:rPr lang="fa-IR" altLang="fa-IR" dirty="0"/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just" rtl="1"/>
            <a:r>
              <a:rPr lang="fa-IR" altLang="fa-IR" dirty="0">
                <a:cs typeface="B Nazanin" panose="00000400000000000000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just" rtl="1"/>
            <a:r>
              <a:rPr lang="fa-IR" altLang="fa-IR" dirty="0">
                <a:cs typeface="B Nazanin" panose="00000400000000000000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just" rtl="1"/>
            <a:r>
              <a:rPr lang="fa-IR" altLang="fa-IR" dirty="0">
                <a:cs typeface="B Nazanin" panose="00000400000000000000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  <a:endParaRPr lang="en-US" altLang="fa-IR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defRPr/>
            </a:pPr>
            <a:r>
              <a:rPr lang="fa-IR" dirty="0">
                <a:solidFill>
                  <a:srgbClr val="993300"/>
                </a:solidFill>
                <a:cs typeface="B Titr" pitchFamily="2" charset="-78"/>
              </a:rPr>
              <a:t>روانشناسی کودک و عنوان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0677" y="1600200"/>
            <a:ext cx="5186363" cy="4543425"/>
          </a:xfrm>
        </p:spPr>
        <p:txBody>
          <a:bodyPr>
            <a:normAutofit/>
          </a:bodyPr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endParaRPr lang="fa-IR" dirty="0">
              <a:cs typeface="B Mitra" pitchFamily="2" charset="-78"/>
            </a:endParaRP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Tx/>
              <a:buChar char="-"/>
              <a:defRPr/>
            </a:pPr>
            <a:endParaRPr lang="fa-IR" dirty="0">
              <a:cs typeface="B Homa" pitchFamily="2" charset="-78"/>
            </a:endParaRPr>
          </a:p>
          <a:p>
            <a:pPr marL="0" indent="0" algn="just" rtl="1">
              <a:buNone/>
              <a:defRPr/>
            </a:pPr>
            <a:endParaRPr lang="en-US" dirty="0">
              <a:cs typeface="B Homa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94586CA-5908-6536-4DED-890E56962FF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050"/>
            <a:ext cx="4099296" cy="3162544"/>
          </a:xfr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dirty="0">
                <a:cs typeface="B Titr" pitchFamily="2" charset="-78"/>
              </a:rPr>
              <a:t>مشکلات روانشناسی کودک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981200" y="1600201"/>
            <a:ext cx="7467600" cy="4873625"/>
          </a:xfrm>
        </p:spPr>
        <p:txBody>
          <a:bodyPr>
            <a:normAutofit fontScale="92500" lnSpcReduction="10000"/>
          </a:bodyPr>
          <a:lstStyle/>
          <a:p>
            <a:pPr marL="274320" indent="-274320" algn="r" rtl="1">
              <a:buFont typeface="Wingdings"/>
              <a:buChar char=""/>
              <a:defRPr/>
            </a:pPr>
            <a:endParaRPr lang="en-US" dirty="0">
              <a:cs typeface="B Nazanin" pitchFamily="2" charset="-78"/>
            </a:endParaRPr>
          </a:p>
          <a:p>
            <a:pPr marL="274320" indent="-274320" algn="r" rtl="1">
              <a:buFont typeface="Wingdings"/>
              <a:buChar char=""/>
              <a:defRPr/>
            </a:pPr>
            <a:r>
              <a:rPr lang="fa-IR" dirty="0">
                <a:cs typeface="B Nazanin" pitchFamily="2" charset="-78"/>
              </a:rPr>
              <a:t>والدين قبل از ورود به بيمارستان كودك را آگاه كنند .</a:t>
            </a:r>
          </a:p>
          <a:p>
            <a:pPr marL="274320" indent="-274320" algn="r" rtl="1">
              <a:buFont typeface="Wingdings"/>
              <a:buChar char=""/>
              <a:defRPr/>
            </a:pPr>
            <a:r>
              <a:rPr lang="fa-IR" dirty="0">
                <a:cs typeface="B Nazanin" pitchFamily="2" charset="-78"/>
              </a:rPr>
              <a:t>دليل بستري شدن در بيمارستان و اتفاقاتي كه قرار است رخ دهد را براي كودك تا حد امكان توضيح دهند .</a:t>
            </a:r>
          </a:p>
          <a:p>
            <a:pPr marL="274320" indent="-274320" algn="r" rtl="1">
              <a:buFont typeface="Wingdings"/>
              <a:buChar char=""/>
              <a:defRPr/>
            </a:pPr>
            <a:r>
              <a:rPr lang="fa-IR" dirty="0">
                <a:cs typeface="B Nazanin" pitchFamily="2" charset="-78"/>
              </a:rPr>
              <a:t>به كودك فرصت سؤال كردن بدهند و سؤالات را طوري پاسخ دهند كه براي كودك قابل درك باشد .</a:t>
            </a:r>
          </a:p>
          <a:p>
            <a:pPr marL="274320" indent="-274320" algn="r" rtl="1">
              <a:buFont typeface="Wingdings"/>
              <a:buChar char=""/>
              <a:defRPr/>
            </a:pPr>
            <a:r>
              <a:rPr lang="fa-IR" dirty="0">
                <a:cs typeface="B Nazanin" pitchFamily="2" charset="-78"/>
              </a:rPr>
              <a:t>اگر كتابي در اين مورد وجود دارد برايش بخوانند </a:t>
            </a:r>
          </a:p>
          <a:p>
            <a:pPr marL="274320" indent="-274320" algn="r" rtl="1">
              <a:buFont typeface="Wingdings"/>
              <a:buChar char=""/>
              <a:defRPr/>
            </a:pPr>
            <a:r>
              <a:rPr lang="fa-IR" dirty="0">
                <a:cs typeface="B Nazanin" pitchFamily="2" charset="-78"/>
              </a:rPr>
              <a:t>والدين خود رفتاري آرام و مطمئن داشته باشند </a:t>
            </a:r>
          </a:p>
          <a:p>
            <a:pPr marL="274320" indent="-274320" algn="r" rtl="1">
              <a:buNone/>
              <a:defRPr/>
            </a:pPr>
            <a:endParaRPr lang="fa-IR" sz="1400" dirty="0">
              <a:cs typeface="B Nazanin" pitchFamily="2" charset="-78"/>
            </a:endParaRPr>
          </a:p>
          <a:p>
            <a:pPr marL="274320" indent="-274320" algn="just" rtl="1">
              <a:buNone/>
              <a:defRPr/>
            </a:pPr>
            <a:r>
              <a:rPr lang="fa-IR" b="1" dirty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تحقيقات نشان مي دهند كه كودكان با والدين مضطرب مانند كودكان با والدين آرام نمي توانند با تبعات بيماري و بستري شدن كنار بيايند .</a:t>
            </a:r>
            <a:endParaRPr lang="en-US" b="1" dirty="0">
              <a:solidFill>
                <a:schemeClr val="accent2">
                  <a:lumMod val="50000"/>
                </a:schemeClr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fa-IR" sz="4800" b="1" dirty="0">
                <a:cs typeface="B Titr" pitchFamily="2" charset="-78"/>
              </a:rPr>
              <a:t>رابطه ها </a:t>
            </a:r>
            <a:endParaRPr lang="en-US" sz="4800" b="1" dirty="0">
              <a:cs typeface="B Titr" pitchFamily="2" charset="-78"/>
            </a:endParaRPr>
          </a:p>
        </p:txBody>
      </p:sp>
      <p:sp>
        <p:nvSpPr>
          <p:cNvPr id="15365" name="Text Placeholder 4"/>
          <p:cNvSpPr>
            <a:spLocks noGrp="1"/>
          </p:cNvSpPr>
          <p:nvPr>
            <p:ph type="body" sz="quarter" idx="1"/>
          </p:nvPr>
        </p:nvSpPr>
        <p:spPr>
          <a:xfrm>
            <a:off x="1981200" y="1570038"/>
            <a:ext cx="3657600" cy="658812"/>
          </a:xfrm>
        </p:spPr>
        <p:txBody>
          <a:bodyPr/>
          <a:lstStyle/>
          <a:p>
            <a:endParaRPr lang="fa-IR" altLang="fa-IR"/>
          </a:p>
        </p:txBody>
      </p:sp>
      <p:sp>
        <p:nvSpPr>
          <p:cNvPr id="1536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5867400" y="1570038"/>
            <a:ext cx="3657600" cy="658812"/>
          </a:xfrm>
        </p:spPr>
        <p:txBody>
          <a:bodyPr/>
          <a:lstStyle/>
          <a:p>
            <a:endParaRPr lang="fa-IR" altLang="fa-IR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4F324EA-ABEB-1BC0-A9CB-CD84CB05E07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908" y="1899444"/>
            <a:ext cx="6780384" cy="4202982"/>
          </a:xfr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sz="quarter" idx="1"/>
          </p:nvPr>
        </p:nvSpPr>
        <p:spPr>
          <a:xfrm>
            <a:off x="1137138" y="897255"/>
            <a:ext cx="7900988" cy="5759450"/>
          </a:xfrm>
        </p:spPr>
        <p:txBody>
          <a:bodyPr/>
          <a:lstStyle/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marL="274320" indent="-274320" algn="just" rtl="1">
              <a:buFont typeface="Wingdings"/>
              <a:buChar char=""/>
              <a:defRPr/>
            </a:pPr>
            <a:r>
              <a:rPr lang="fa-IR" dirty="0">
                <a:cs typeface="B Mitra" pitchFamily="2" charset="-78"/>
              </a:rPr>
              <a:t>قالب پاورپوينت روانشناسی کودک، قابل ويرايش می باشد و جهت استفاده در جلسات دفاع رساله، پايان نامه،پروپوزال ، سمينار و...</a:t>
            </a:r>
          </a:p>
          <a:p>
            <a:pPr algn="r" rtl="1">
              <a:buFont typeface="Wingdings" panose="05000000000000000000" pitchFamily="2" charset="2"/>
              <a:buNone/>
            </a:pPr>
            <a:endParaRPr lang="fa-IR" altLang="fa-IR" dirty="0">
              <a:cs typeface="B Mitr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None/>
            </a:pPr>
            <a:r>
              <a:rPr lang="fa-IR" altLang="fa-IR" dirty="0">
                <a:cs typeface="B Mitra" panose="00000400000000000000" pitchFamily="2" charset="-78"/>
              </a:rPr>
              <a:t>   </a:t>
            </a:r>
            <a:endParaRPr lang="en-US" altLang="fa-IR" dirty="0"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C983B8-9CF6-837F-944A-86A463E3AD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472301"/>
            <a:ext cx="3854548" cy="61000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1480</Words>
  <Application>Microsoft Office PowerPoint</Application>
  <PresentationFormat>Widescreen</PresentationFormat>
  <Paragraphs>112</Paragraphs>
  <Slides>21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Wingdings</vt:lpstr>
      <vt:lpstr>Office Theme</vt:lpstr>
      <vt:lpstr>PowerPoint Presentation</vt:lpstr>
      <vt:lpstr>عنوان :  روانشناسي كودك </vt:lpstr>
      <vt:lpstr>اهداف روانشناسی کودک</vt:lpstr>
      <vt:lpstr>قالب پاورپوينت روانشناسی کودک، قابل ويرايش می باشد</vt:lpstr>
      <vt:lpstr>PowerPoint Presentation</vt:lpstr>
      <vt:lpstr>روانشناسی کودک و عنوان</vt:lpstr>
      <vt:lpstr>مشکلات روانشناسی کودک</vt:lpstr>
      <vt:lpstr>رابطه ها </vt:lpstr>
      <vt:lpstr>PowerPoint Presentation</vt:lpstr>
      <vt:lpstr>PowerPoint Presentation</vt:lpstr>
      <vt:lpstr>PowerPoint Presentation</vt:lpstr>
      <vt:lpstr>روانشناسی کودک</vt:lpstr>
      <vt:lpstr>قالب روانشناسی کودک</vt:lpstr>
      <vt:lpstr>PowerPoint Presentation</vt:lpstr>
      <vt:lpstr>PowerPoint Presentation</vt:lpstr>
      <vt:lpstr>روانشناسی کودک</vt:lpstr>
      <vt:lpstr>21 اسلاید</vt:lpstr>
      <vt:lpstr>روانشناسی کودک</vt:lpstr>
      <vt:lpstr>روانشناسی کودک</vt:lpstr>
      <vt:lpstr>روانشناسی کودک 21 اسلاید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KaraPardazesh</dc:creator>
  <cp:lastModifiedBy>KaraPardazesh</cp:lastModifiedBy>
  <cp:revision>3</cp:revision>
  <dcterms:created xsi:type="dcterms:W3CDTF">2023-04-06T08:21:22Z</dcterms:created>
  <dcterms:modified xsi:type="dcterms:W3CDTF">2023-04-06T12:48:55Z</dcterms:modified>
</cp:coreProperties>
</file>