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92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82" r:id="rId25"/>
    <p:sldId id="283" r:id="rId26"/>
    <p:sldId id="284" r:id="rId27"/>
    <p:sldId id="285" r:id="rId28"/>
    <p:sldId id="286" r:id="rId29"/>
    <p:sldId id="287" r:id="rId30"/>
    <p:sldId id="288" r:id="rId31"/>
    <p:sldId id="289" r:id="rId3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72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754E3B-D075-C47E-E918-EFFA434928B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D5A1490-089D-C037-7F65-692F14D6572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3459744-FC1E-1439-2AB3-65EFAEF942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248CAB-A6E0-4219-8DBE-3F0069378369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9E2A702-152E-134E-A6E6-8D5140D854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4DC6694-B996-68BB-2919-409B653B35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7BC1CA-989D-4678-B9BE-4E2B48B2D1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0667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A10095-AFF2-FD06-53E4-031DEE54FE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15D73E6-9D6C-4184-E0AE-8B846A860F2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DA0FEFA-2BF9-E16B-F752-3E5B6FC85F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248CAB-A6E0-4219-8DBE-3F0069378369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937D80C-A3DA-98A5-69FA-BC13C7DBF6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63666CF-D497-2984-57C0-6091E7ACCE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7BC1CA-989D-4678-B9BE-4E2B48B2D1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31356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7F4FC3E-8E13-03F7-F729-5621D7424F3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F0C5F8E-E541-0AD2-07C0-366934FC9EA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7D4E044-E597-1030-91D3-C5B1EC0BEC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248CAB-A6E0-4219-8DBE-3F0069378369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CBC45D6-9A11-516D-3A10-9B6AD1D8D9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749D885-A625-22BC-33CE-C73AC29105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7BC1CA-989D-4678-B9BE-4E2B48B2D1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55584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18E1BD-EEE6-3742-45B9-CFE27D09FF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437EC60-CC15-6889-96FA-B54A78E14C1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804CE9-3BF5-CE2D-5A3B-D3383696BC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248CAB-A6E0-4219-8DBE-3F0069378369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331F98B-68A5-A0A0-F98B-386B0A6FA9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CD985B-C93B-E1ED-F777-3590584E5F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7BC1CA-989D-4678-B9BE-4E2B48B2D1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03755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9BE987-5D7D-008E-C8EB-4261460159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BD2C986-E994-9C17-2E5C-F9673BE9763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4C8387-096F-C072-7972-5783FCCE36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248CAB-A6E0-4219-8DBE-3F0069378369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EED4CA5-75AA-5073-CC9D-319C722AED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16616EF-0539-955C-E4EC-5C443D3692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7BC1CA-989D-4678-B9BE-4E2B48B2D1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94164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1A52E4-33F7-AA16-8A77-E378F44BC0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EF4ACEE-597D-281B-726F-8FC1F42E2D5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CA367CD-F023-6964-62DE-0447DAF835A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D57BA32-2B6F-0381-FDE6-03D1931357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248CAB-A6E0-4219-8DBE-3F0069378369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7BC8367-0B00-9CA3-2A8C-66F9094275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A02C9F-707D-76D5-B016-9C9B192C71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7BC1CA-989D-4678-B9BE-4E2B48B2D1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67661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CC1343-A50C-EA76-D274-F7E2FECAAD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7C53ED4-C473-BC5D-9042-A14ACBDBA8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D931737-B169-F97D-979C-6A9F2F16938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80FC1C2-37C8-0B1F-7105-77D8249AD63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2A4C418-B658-101B-9A28-7A770B6A4AE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2E33087-A3C2-2E12-9F19-2BBBE468EC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248CAB-A6E0-4219-8DBE-3F0069378369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BF9ECBD-9EFA-027D-93C8-8630271F6E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87AA077-FC89-686A-3027-47E9065053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7BC1CA-989D-4678-B9BE-4E2B48B2D1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15450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70C528-6C79-FB26-EE2C-AB51CFE00B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DD690DA-A850-DC4F-4FB5-2D0BEE2392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248CAB-A6E0-4219-8DBE-3F0069378369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009BF65-CC7C-F185-CFF0-2FD71EC9A9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ACC2651-DF94-1A17-376F-3F22F6189F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7BC1CA-989D-4678-B9BE-4E2B48B2D1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26166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3A8E384-D2CF-F704-B54B-97804FEEBC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248CAB-A6E0-4219-8DBE-3F0069378369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BE907B8-4694-7FD2-ED4F-15E65A2EDC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5198EA2-BD2F-AC09-BB26-02395C00A1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7BC1CA-989D-4678-B9BE-4E2B48B2D1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1010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2F345F-6401-5FE4-2280-8971F89523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69229F-8F26-32E0-5691-E70DF3DD42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026E6BB-7654-F55C-3471-AD6FE314D49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D702CC1-1B62-3F6F-7CC2-FFCF71274A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248CAB-A6E0-4219-8DBE-3F0069378369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6241C8B-38E1-6A2B-02D0-5531AA4B53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1E04231-4677-CB41-F582-632F65A66E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7BC1CA-989D-4678-B9BE-4E2B48B2D1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176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387508-5DAA-0949-5DD7-72135B2771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C7653D6-1BAE-FA70-DF79-417040E486C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C1C9344-3ABB-33BA-EBC3-33435253226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8B65263-FEAE-9AB8-FF4B-B225B3C50D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248CAB-A6E0-4219-8DBE-3F0069378369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5B551E5-1B4E-A210-0FA2-AE449DF73A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8DCF20A-05BC-9605-4CDD-5C6051D82D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7BC1CA-989D-4678-B9BE-4E2B48B2D1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22535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39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3DDCF4A-3CD7-1AC0-DEA9-2D2D91758F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CB3C9BA-2717-89C4-8B5D-E82F4FC8EE3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900235D-E334-0DD9-124A-E026B8038C6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248CAB-A6E0-4219-8DBE-3F0069378369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CC50B2F-4852-6BFE-3935-423174215FF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96AA00A-5EAB-90CF-2C87-5C2A6872E87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7BC1CA-989D-4678-B9BE-4E2B48B2D1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5612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3A97FF9-6D1B-9FCF-571D-7EDF6B96497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6431" y="105470"/>
            <a:ext cx="7406526" cy="55356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496541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1559496" y="6480720"/>
            <a:ext cx="9036496" cy="3326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b="1" dirty="0">
                <a:solidFill>
                  <a:schemeClr val="tx1"/>
                </a:solidFill>
              </a:rPr>
              <a:t>عنوان پایان نامه : ........................................................................................................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1604944" y="34496"/>
            <a:ext cx="1440160" cy="946232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sz="2000" dirty="0">
                <a:solidFill>
                  <a:schemeClr val="tx1"/>
                </a:solidFill>
                <a:cs typeface="+mj-cs"/>
              </a:rPr>
              <a:t>محدودیت ها و پیشنهادات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3117112" y="34496"/>
            <a:ext cx="1440160" cy="946232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lvl="0" algn="ctr" rtl="1"/>
            <a:r>
              <a:rPr lang="fa-IR" sz="2400" dirty="0">
                <a:solidFill>
                  <a:prstClr val="black"/>
                </a:solidFill>
                <a:cs typeface="B Titr"/>
              </a:rPr>
              <a:t>نتیجه‌گیری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4629280" y="34496"/>
            <a:ext cx="1440160" cy="946232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sz="2400" dirty="0">
                <a:solidFill>
                  <a:schemeClr val="tx1"/>
                </a:solidFill>
                <a:cs typeface="+mj-cs"/>
              </a:rPr>
              <a:t>یافته های پژوهش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6141448" y="34496"/>
            <a:ext cx="1440160" cy="946232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sz="2000" dirty="0">
                <a:solidFill>
                  <a:schemeClr val="tx1"/>
                </a:solidFill>
                <a:cs typeface="+mj-cs"/>
              </a:rPr>
              <a:t>روش شناسی پژوهش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7653616" y="34496"/>
            <a:ext cx="1440160" cy="946232"/>
          </a:xfrm>
          <a:prstGeom prst="round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dirty="0">
                <a:solidFill>
                  <a:schemeClr val="tx1"/>
                </a:solidFill>
                <a:cs typeface="+mj-cs"/>
              </a:rPr>
              <a:t>اهداف، فرضیات و تعاریف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9165784" y="34496"/>
            <a:ext cx="1440160" cy="946232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sz="2800" dirty="0">
                <a:solidFill>
                  <a:schemeClr val="tx1"/>
                </a:solidFill>
                <a:cs typeface="+mj-cs"/>
              </a:rPr>
              <a:t>کلیات پژوهش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641456" y="1122122"/>
            <a:ext cx="8991048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400" b="1" dirty="0">
                <a:solidFill>
                  <a:schemeClr val="bg1"/>
                </a:solidFill>
                <a:cs typeface="+mj-cs"/>
              </a:rPr>
              <a:t>اهداف پژوهش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559496" y="1442394"/>
            <a:ext cx="9036496" cy="406265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endParaRPr lang="fa-IR" dirty="0"/>
          </a:p>
          <a:p>
            <a:pPr algn="r" rtl="1"/>
            <a:r>
              <a:rPr lang="fa-IR" sz="2400" b="1" dirty="0"/>
              <a:t>هدف اصلی</a:t>
            </a:r>
          </a:p>
          <a:p>
            <a:pPr marL="342900" indent="-342900" algn="r" rtl="1">
              <a:buFont typeface="Wingdings" pitchFamily="2" charset="2"/>
              <a:buChar char="ü"/>
            </a:pPr>
            <a:r>
              <a:rPr lang="fa-IR" sz="2400" b="1" dirty="0"/>
              <a:t>این قالب پاورپوینت حرفه‌ای، با قابلیت ویرایش، برای استفاده در جلسات دفاع از رساله، پایان نامه، پروپوزال، سمینار و سایر رویدادهای مرتبط طراحی شده است.</a:t>
            </a:r>
          </a:p>
          <a:p>
            <a:pPr marL="342900" indent="-342900" algn="r" rtl="1">
              <a:buFont typeface="Wingdings" pitchFamily="2" charset="2"/>
              <a:buChar char="ü"/>
            </a:pPr>
            <a:endParaRPr lang="fa-IR" sz="2400" dirty="0"/>
          </a:p>
          <a:p>
            <a:pPr algn="r" rtl="1"/>
            <a:r>
              <a:rPr lang="fa-IR" sz="2400" b="1" dirty="0"/>
              <a:t>اهداف فرعی</a:t>
            </a:r>
          </a:p>
          <a:p>
            <a:pPr marL="342900" indent="-342900" algn="just" rtl="1">
              <a:buFont typeface="Wingdings" pitchFamily="2" charset="2"/>
              <a:buChar char="ü"/>
            </a:pPr>
            <a:r>
              <a:rPr lang="fa-IR" sz="2400" b="1" dirty="0"/>
              <a:t>این قالب پاورپوینت حرفه‌ای، با قابلیت ویرایش، برای استفاده در جلسات دفاع از رساله، پایان نامه، پروپوزال، سمینار و سایر رویدادهای مرتبط طراحی شده است.</a:t>
            </a:r>
          </a:p>
          <a:p>
            <a:pPr marL="342900" indent="-342900" algn="just" rtl="1">
              <a:buFont typeface="Wingdings" pitchFamily="2" charset="2"/>
              <a:buChar char="ü"/>
            </a:pPr>
            <a:endParaRPr lang="fa-IR" sz="2400" b="1" dirty="0"/>
          </a:p>
          <a:p>
            <a:pPr marL="342900" indent="-342900" algn="just" rtl="1">
              <a:buFont typeface="Wingdings" pitchFamily="2" charset="2"/>
              <a:buChar char="ü"/>
            </a:pPr>
            <a:r>
              <a:rPr lang="fa-IR" sz="2400" b="1" dirty="0"/>
              <a:t>این قالب پاورپوینت حرفه‌ای، با قابلیت ویرایش، برای استفاده در جلسات دفاع از رساله، پایان نامه، پروپوزال، سمینار و سایر رویدادهای مرتبط طراحی شده است.</a:t>
            </a:r>
          </a:p>
        </p:txBody>
      </p:sp>
    </p:spTree>
    <p:extLst>
      <p:ext uri="{BB962C8B-B14F-4D97-AF65-F5344CB8AC3E}">
        <p14:creationId xmlns:p14="http://schemas.microsoft.com/office/powerpoint/2010/main" val="1011141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1559496" y="6480720"/>
            <a:ext cx="9036496" cy="3326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b="1" dirty="0">
                <a:solidFill>
                  <a:schemeClr val="tx1"/>
                </a:solidFill>
              </a:rPr>
              <a:t>عنوان پایان نامه : ........................................................................................................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1604944" y="34496"/>
            <a:ext cx="1440160" cy="946232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sz="2000" dirty="0">
                <a:solidFill>
                  <a:schemeClr val="tx1"/>
                </a:solidFill>
                <a:cs typeface="+mj-cs"/>
              </a:rPr>
              <a:t>محدودیت ها و پیشنهادات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3117112" y="34496"/>
            <a:ext cx="1440160" cy="946232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lvl="0" algn="ctr" rtl="1"/>
            <a:r>
              <a:rPr lang="fa-IR" sz="2400" dirty="0">
                <a:solidFill>
                  <a:prstClr val="black"/>
                </a:solidFill>
                <a:cs typeface="B Titr"/>
              </a:rPr>
              <a:t>نتیجه‌گیری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4629280" y="34496"/>
            <a:ext cx="1440160" cy="946232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sz="2400" dirty="0">
                <a:solidFill>
                  <a:schemeClr val="tx1"/>
                </a:solidFill>
                <a:cs typeface="+mj-cs"/>
              </a:rPr>
              <a:t>یافته های پژوهش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6141448" y="34496"/>
            <a:ext cx="1440160" cy="946232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sz="2000" dirty="0">
                <a:solidFill>
                  <a:schemeClr val="tx1"/>
                </a:solidFill>
                <a:cs typeface="+mj-cs"/>
              </a:rPr>
              <a:t>روش شناسی پژوهش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7653616" y="34496"/>
            <a:ext cx="1440160" cy="946232"/>
          </a:xfrm>
          <a:prstGeom prst="round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dirty="0">
                <a:solidFill>
                  <a:schemeClr val="tx1"/>
                </a:solidFill>
                <a:cs typeface="+mj-cs"/>
              </a:rPr>
              <a:t>اهداف، فرضیات و تعاریف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9165784" y="34496"/>
            <a:ext cx="1440160" cy="946232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sz="2800" dirty="0">
                <a:solidFill>
                  <a:schemeClr val="tx1"/>
                </a:solidFill>
                <a:cs typeface="+mj-cs"/>
              </a:rPr>
              <a:t>کلیات پژوهش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604944" y="1211561"/>
            <a:ext cx="8991048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400" dirty="0">
                <a:cs typeface="+mj-cs"/>
              </a:rPr>
              <a:t>فرضيه‏هاي پژوهش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559496" y="1673226"/>
            <a:ext cx="9036496" cy="332398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endParaRPr lang="fa-IR" dirty="0"/>
          </a:p>
          <a:p>
            <a:pPr marL="342900" indent="-342900" algn="just" rtl="1">
              <a:buFont typeface="Wingdings" pitchFamily="2" charset="2"/>
              <a:buChar char="ü"/>
            </a:pPr>
            <a:r>
              <a:rPr lang="fa-IR" sz="2400" b="1" dirty="0"/>
              <a:t>این قالب پاورپوینت حرفه‌ای، با قابلیت ویرایش، برای استفاده در جلسات دفاع از رساله، پایان نامه، پروپوزال، سمینار و سایر رویدادهای مرتبط طراحی شده است.</a:t>
            </a:r>
          </a:p>
          <a:p>
            <a:pPr marL="342900" indent="-342900" algn="just" rtl="1">
              <a:buFont typeface="Wingdings" pitchFamily="2" charset="2"/>
              <a:buChar char="ü"/>
            </a:pPr>
            <a:endParaRPr lang="fa-IR" sz="2400" b="1" dirty="0"/>
          </a:p>
          <a:p>
            <a:pPr marL="342900" indent="-342900" algn="just" rtl="1">
              <a:buFont typeface="Wingdings" pitchFamily="2" charset="2"/>
              <a:buChar char="ü"/>
            </a:pPr>
            <a:r>
              <a:rPr lang="fa-IR" sz="2400" b="1" dirty="0"/>
              <a:t>این قالب پاورپوینت حرفه‌ای، با قابلیت ویرایش، برای استفاده در جلسات دفاع از رساله، پایان نامه، پروپوزال، سمینار و سایر رویدادهای مرتبط طراحی شده است.</a:t>
            </a:r>
          </a:p>
          <a:p>
            <a:pPr algn="just" rtl="1"/>
            <a:endParaRPr lang="fa-IR" sz="2400" b="1" dirty="0"/>
          </a:p>
          <a:p>
            <a:pPr marL="342900" indent="-342900" algn="just" rtl="1">
              <a:buFont typeface="Wingdings" pitchFamily="2" charset="2"/>
              <a:buChar char="ü"/>
            </a:pPr>
            <a:r>
              <a:rPr lang="fa-IR" sz="2400" b="1" dirty="0"/>
              <a:t>این قالب پاورپوینت حرفه‌ای، با قابلیت ویرایش، برای استفاده در جلسات دفاع از رساله، پایان نامه، پروپوزال، سمینار و سایر رویدادهای مرتبط طراحی شده است.</a:t>
            </a:r>
          </a:p>
        </p:txBody>
      </p:sp>
    </p:spTree>
    <p:extLst>
      <p:ext uri="{BB962C8B-B14F-4D97-AF65-F5344CB8AC3E}">
        <p14:creationId xmlns:p14="http://schemas.microsoft.com/office/powerpoint/2010/main" val="209164333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1559496" y="6480720"/>
            <a:ext cx="9036496" cy="3326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b="1" dirty="0">
                <a:solidFill>
                  <a:schemeClr val="tx1"/>
                </a:solidFill>
              </a:rPr>
              <a:t>عنوان پایان نامه : ........................................................................................................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1604944" y="34496"/>
            <a:ext cx="1440160" cy="946232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sz="2000" dirty="0">
                <a:solidFill>
                  <a:schemeClr val="tx1"/>
                </a:solidFill>
                <a:cs typeface="+mj-cs"/>
              </a:rPr>
              <a:t>محدودیت ها و پیشنهادات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3117112" y="34496"/>
            <a:ext cx="1440160" cy="946232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lvl="0" algn="ctr" rtl="1"/>
            <a:r>
              <a:rPr lang="fa-IR" sz="2400" dirty="0">
                <a:solidFill>
                  <a:prstClr val="black"/>
                </a:solidFill>
                <a:cs typeface="B Titr"/>
              </a:rPr>
              <a:t>نتیجه‌گیری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4629280" y="34496"/>
            <a:ext cx="1440160" cy="946232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sz="2400" dirty="0">
                <a:solidFill>
                  <a:schemeClr val="tx1"/>
                </a:solidFill>
                <a:cs typeface="+mj-cs"/>
              </a:rPr>
              <a:t>یافته های پژوهش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6141448" y="34496"/>
            <a:ext cx="1440160" cy="946232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sz="2000" dirty="0">
                <a:solidFill>
                  <a:schemeClr val="tx1"/>
                </a:solidFill>
                <a:cs typeface="+mj-cs"/>
              </a:rPr>
              <a:t>روش شناسی پژوهش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7653616" y="34496"/>
            <a:ext cx="1440160" cy="946232"/>
          </a:xfrm>
          <a:prstGeom prst="round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dirty="0">
                <a:solidFill>
                  <a:schemeClr val="tx1"/>
                </a:solidFill>
                <a:cs typeface="+mj-cs"/>
              </a:rPr>
              <a:t>اهداف، فرضیات و تعاریف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9165784" y="34496"/>
            <a:ext cx="1440160" cy="946232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sz="2800" dirty="0">
                <a:solidFill>
                  <a:schemeClr val="tx1"/>
                </a:solidFill>
                <a:cs typeface="+mj-cs"/>
              </a:rPr>
              <a:t>کلیات پژوهش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614896" y="1285529"/>
            <a:ext cx="8991048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400" b="1" dirty="0">
                <a:solidFill>
                  <a:schemeClr val="bg1"/>
                </a:solidFill>
                <a:cs typeface="+mj-cs"/>
              </a:rPr>
              <a:t>تعریف نظری و عملیاتی واژه ها و مفاهیم پژوهش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569448" y="1978372"/>
            <a:ext cx="9036496" cy="427116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400" b="1" dirty="0"/>
              <a:t>تعاریف مفهومی</a:t>
            </a:r>
          </a:p>
          <a:p>
            <a:pPr algn="just" rtl="1">
              <a:lnSpc>
                <a:spcPct val="150000"/>
              </a:lnSpc>
            </a:pPr>
            <a:r>
              <a:rPr lang="fa-IR" sz="2400" b="1" dirty="0"/>
              <a:t>می‌توانید از این قالب پاورپوینت حرفه‌ای، با طراحی جذاب و ویرایش آسان، برای ارائه بهترین پروژه‌های تحصیلی خود در دوره‌های مختلف استفاده کنید. این قالب، با رعایت استانداردهای پذیرش پایان نامه و رساله در بسیاری از دانشگاه‌ها، شامل اسلایدهایی با سبک و قالب‌های متنوع می‌باشد که محتوای شما را با چیدمان مناسب به نمایش می‌گذارد. همچنین، از طریق قابلیت ویرایش آسان این قالب، می‌توانید آن را به سلیقه خود شخصی‌سازی کرده و از آن در جلسات دفاع، سمینارها و نمایش های دیگر نیز استفاده کنید.</a:t>
            </a:r>
            <a:endParaRPr lang="fa-IR" sz="2100" dirty="0"/>
          </a:p>
        </p:txBody>
      </p:sp>
    </p:spTree>
    <p:extLst>
      <p:ext uri="{BB962C8B-B14F-4D97-AF65-F5344CB8AC3E}">
        <p14:creationId xmlns:p14="http://schemas.microsoft.com/office/powerpoint/2010/main" val="24774166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1559496" y="6480720"/>
            <a:ext cx="9036496" cy="3326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b="1" dirty="0">
                <a:solidFill>
                  <a:schemeClr val="tx1"/>
                </a:solidFill>
              </a:rPr>
              <a:t>عنوان پایان نامه : ........................................................................................................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1604944" y="34496"/>
            <a:ext cx="1440160" cy="946232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sz="2000" dirty="0">
                <a:solidFill>
                  <a:schemeClr val="tx1"/>
                </a:solidFill>
                <a:cs typeface="+mj-cs"/>
              </a:rPr>
              <a:t>محدودیت ها و پیشنهادات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3117112" y="34496"/>
            <a:ext cx="1440160" cy="946232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lvl="0" algn="ctr" rtl="1"/>
            <a:r>
              <a:rPr lang="fa-IR" sz="2400" dirty="0">
                <a:solidFill>
                  <a:prstClr val="black"/>
                </a:solidFill>
                <a:cs typeface="B Titr"/>
              </a:rPr>
              <a:t>نتیجه‌گیری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4629280" y="34496"/>
            <a:ext cx="1440160" cy="946232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sz="2400" dirty="0">
                <a:solidFill>
                  <a:schemeClr val="tx1"/>
                </a:solidFill>
                <a:cs typeface="+mj-cs"/>
              </a:rPr>
              <a:t>یافته های پژوهش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6141448" y="34496"/>
            <a:ext cx="1440160" cy="946232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sz="2000" dirty="0">
                <a:solidFill>
                  <a:schemeClr val="tx1"/>
                </a:solidFill>
                <a:cs typeface="+mj-cs"/>
              </a:rPr>
              <a:t>روش شناسی پژوهش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7653616" y="34496"/>
            <a:ext cx="1440160" cy="946232"/>
          </a:xfrm>
          <a:prstGeom prst="round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dirty="0">
                <a:solidFill>
                  <a:schemeClr val="tx1"/>
                </a:solidFill>
                <a:cs typeface="+mj-cs"/>
              </a:rPr>
              <a:t>اهداف، فرضیات و تعاریف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9165784" y="34496"/>
            <a:ext cx="1440160" cy="946232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sz="2800" dirty="0">
                <a:solidFill>
                  <a:schemeClr val="tx1"/>
                </a:solidFill>
                <a:cs typeface="+mj-cs"/>
              </a:rPr>
              <a:t>کلیات پژوهش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604944" y="1406367"/>
            <a:ext cx="8991048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400" b="1" dirty="0">
                <a:solidFill>
                  <a:schemeClr val="bg1"/>
                </a:solidFill>
                <a:cs typeface="+mj-cs"/>
              </a:rPr>
              <a:t>تعریف نظری و عملیاتی واژه ها و مفاهیم پژوهش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551192" y="1980906"/>
            <a:ext cx="9036496" cy="429348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400" b="1" dirty="0"/>
              <a:t>تعاریف عملیاتی</a:t>
            </a:r>
          </a:p>
          <a:p>
            <a:pPr algn="just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می‌توانید از این قالب پاورپوینت حرفه‌ای، با طراحی جذاب و ویرایش آسان، برای ارائه بهترین پروژه‌های تحصیلی خود در دوره‌های مختلف استفاده کنید. این قالب، با رعایت استانداردهای پذیرش پایان نامه و رساله در بسیاری از دانشگاه‌ها، شامل اسلایدهایی با سبک و قالب‌های متنوع می‌باشد که محتوای شما را با چیدمان مناسب به نمایش می‌گذارد. همچنین، از طریق قابلیت ویرایش آسان این قالب، می‌توانید آن را به سلیقه خود شخصی‌سازی کرده و از آن در جلسات دفاع، سمینارها و نمایش های دیگر نیز استفاده کنید.</a:t>
            </a:r>
          </a:p>
        </p:txBody>
      </p:sp>
    </p:spTree>
    <p:extLst>
      <p:ext uri="{BB962C8B-B14F-4D97-AF65-F5344CB8AC3E}">
        <p14:creationId xmlns:p14="http://schemas.microsoft.com/office/powerpoint/2010/main" val="65432877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1559496" y="6480720"/>
            <a:ext cx="9036496" cy="3326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b="1" dirty="0">
                <a:solidFill>
                  <a:schemeClr val="tx1"/>
                </a:solidFill>
              </a:rPr>
              <a:t>عنوان پایان نامه : ........................................................................................................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1604944" y="34496"/>
            <a:ext cx="1440160" cy="946232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000" dirty="0">
                <a:solidFill>
                  <a:schemeClr val="tx1"/>
                </a:solidFill>
                <a:cs typeface="+mj-cs"/>
              </a:rPr>
              <a:t>محدودیت ها و پیشنهادات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3117112" y="34496"/>
            <a:ext cx="1440160" cy="946232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lvl="0" algn="ctr"/>
            <a:r>
              <a:rPr lang="fa-IR" sz="2400" dirty="0">
                <a:solidFill>
                  <a:prstClr val="black"/>
                </a:solidFill>
                <a:cs typeface="B Titr"/>
              </a:rPr>
              <a:t>نتیجه‌گیری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4629280" y="34496"/>
            <a:ext cx="1440160" cy="946232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400" dirty="0">
                <a:solidFill>
                  <a:schemeClr val="tx1"/>
                </a:solidFill>
                <a:cs typeface="+mj-cs"/>
              </a:rPr>
              <a:t>یافته های پژوهش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6141448" y="34496"/>
            <a:ext cx="1440160" cy="946232"/>
          </a:xfrm>
          <a:prstGeom prst="round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000" dirty="0">
                <a:solidFill>
                  <a:schemeClr val="tx1"/>
                </a:solidFill>
                <a:cs typeface="+mj-cs"/>
              </a:rPr>
              <a:t>روش شناسی پژوهش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7653616" y="34496"/>
            <a:ext cx="1440160" cy="946232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dirty="0">
                <a:solidFill>
                  <a:schemeClr val="tx1"/>
                </a:solidFill>
                <a:cs typeface="+mj-cs"/>
              </a:rPr>
              <a:t>اهداف، فرضیات و تعاریف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9165784" y="34496"/>
            <a:ext cx="1440160" cy="946232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800" dirty="0">
                <a:solidFill>
                  <a:schemeClr val="tx1"/>
                </a:solidFill>
                <a:cs typeface="+mj-cs"/>
              </a:rPr>
              <a:t>کلیات پژوهش</a:t>
            </a:r>
          </a:p>
        </p:txBody>
      </p:sp>
      <p:sp>
        <p:nvSpPr>
          <p:cNvPr id="2" name="Rounded Rectangle 1"/>
          <p:cNvSpPr/>
          <p:nvPr/>
        </p:nvSpPr>
        <p:spPr>
          <a:xfrm>
            <a:off x="2639616" y="1268760"/>
            <a:ext cx="6912768" cy="5040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400" dirty="0">
                <a:cs typeface="+mj-cs"/>
              </a:rPr>
              <a:t>روش پژوهش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2639616" y="1916832"/>
            <a:ext cx="6912768" cy="5040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400" dirty="0">
                <a:cs typeface="+mj-cs"/>
              </a:rPr>
              <a:t>متغيرهاي پژوهش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2639616" y="2564904"/>
            <a:ext cx="6912768" cy="5040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400" dirty="0">
                <a:cs typeface="+mj-cs"/>
              </a:rPr>
              <a:t>جامعه آماری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2639616" y="3212976"/>
            <a:ext cx="6912768" cy="5040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400" dirty="0">
                <a:cs typeface="+mj-cs"/>
              </a:rPr>
              <a:t>نمونه آماری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2639616" y="3861048"/>
            <a:ext cx="6912768" cy="5040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400" dirty="0">
                <a:cs typeface="+mj-cs"/>
              </a:rPr>
              <a:t>ابزار پژوهش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2639616" y="4509120"/>
            <a:ext cx="6912768" cy="5040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400" dirty="0">
                <a:cs typeface="+mj-cs"/>
              </a:rPr>
              <a:t>روش و ابزار تجزيه و تحليل داده‏ها</a:t>
            </a:r>
          </a:p>
        </p:txBody>
      </p:sp>
    </p:spTree>
    <p:extLst>
      <p:ext uri="{BB962C8B-B14F-4D97-AF65-F5344CB8AC3E}">
        <p14:creationId xmlns:p14="http://schemas.microsoft.com/office/powerpoint/2010/main" val="121857000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0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1559496" y="6480720"/>
            <a:ext cx="9036496" cy="3326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b="1" dirty="0">
                <a:solidFill>
                  <a:schemeClr val="tx1"/>
                </a:solidFill>
              </a:rPr>
              <a:t>عنوان پایان نامه : ........................................................................................................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1604944" y="34496"/>
            <a:ext cx="1440160" cy="946232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sz="2000" dirty="0">
                <a:solidFill>
                  <a:schemeClr val="tx1"/>
                </a:solidFill>
                <a:cs typeface="+mj-cs"/>
              </a:rPr>
              <a:t>محدودیت ها و پیشنهادات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3117112" y="34496"/>
            <a:ext cx="1440160" cy="946232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lvl="0" algn="ctr" rtl="1"/>
            <a:r>
              <a:rPr lang="fa-IR" sz="2400" dirty="0">
                <a:solidFill>
                  <a:prstClr val="black"/>
                </a:solidFill>
                <a:cs typeface="B Titr"/>
              </a:rPr>
              <a:t>نتیجه‌گیری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4629280" y="34496"/>
            <a:ext cx="1440160" cy="946232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sz="2400" dirty="0">
                <a:solidFill>
                  <a:schemeClr val="tx1"/>
                </a:solidFill>
                <a:cs typeface="+mj-cs"/>
              </a:rPr>
              <a:t>یافته های پژوهش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6141448" y="34496"/>
            <a:ext cx="1440160" cy="946232"/>
          </a:xfrm>
          <a:prstGeom prst="round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sz="2000" dirty="0">
                <a:solidFill>
                  <a:schemeClr val="tx1"/>
                </a:solidFill>
                <a:cs typeface="+mj-cs"/>
              </a:rPr>
              <a:t>روش شناسی پژوهش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7653616" y="34496"/>
            <a:ext cx="1440160" cy="946232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dirty="0">
                <a:solidFill>
                  <a:schemeClr val="tx1"/>
                </a:solidFill>
                <a:cs typeface="+mj-cs"/>
              </a:rPr>
              <a:t>اهداف، فرضیات و تعاریف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9165784" y="34496"/>
            <a:ext cx="1440160" cy="946232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sz="2800" dirty="0">
                <a:solidFill>
                  <a:schemeClr val="tx1"/>
                </a:solidFill>
                <a:cs typeface="+mj-cs"/>
              </a:rPr>
              <a:t>کلیات پژوهش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604944" y="1203244"/>
            <a:ext cx="8991048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400" b="1" dirty="0">
                <a:solidFill>
                  <a:schemeClr val="bg1"/>
                </a:solidFill>
                <a:cs typeface="+mj-cs"/>
              </a:rPr>
              <a:t>روش پژوهش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596008" y="1448339"/>
            <a:ext cx="9036496" cy="420115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endParaRPr lang="fa-IR" dirty="0"/>
          </a:p>
          <a:p>
            <a:pPr algn="just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می‌توانید از این قالب پاورپوینت حرفه‌ای، با طراحی جذاب و ویرایش آسان، برای ارائه بهترین پروژه‌های تحصیلی خود در دوره‌های مختلف استفاده کنید. این قالب، با رعایت استانداردهای پذیرش پایان نامه و رساله در بسیاری از دانشگاه‌ها، شامل اسلایدهایی با سبک و قالب‌های متنوع می‌باشد که محتوای شما را با چیدمان مناسب به نمایش می‌گذارد. همچنین، از طریق قابلیت ویرایش آسان این قالب، می‌توانید آن را به سلیقه خود شخصی‌سازی کرده و از آن در جلسات دفاع، سمینارها و نمایش های دیگر نیز استفاده کنید.</a:t>
            </a:r>
          </a:p>
        </p:txBody>
      </p:sp>
    </p:spTree>
    <p:extLst>
      <p:ext uri="{BB962C8B-B14F-4D97-AF65-F5344CB8AC3E}">
        <p14:creationId xmlns:p14="http://schemas.microsoft.com/office/powerpoint/2010/main" val="357457350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1559496" y="6480720"/>
            <a:ext cx="9036496" cy="3326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b="1" dirty="0">
                <a:solidFill>
                  <a:schemeClr val="tx1"/>
                </a:solidFill>
              </a:rPr>
              <a:t>عنوان پایان نامه : ........................................................................................................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1604944" y="34496"/>
            <a:ext cx="1440160" cy="946232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sz="2000" dirty="0">
                <a:solidFill>
                  <a:schemeClr val="tx1"/>
                </a:solidFill>
                <a:cs typeface="+mj-cs"/>
              </a:rPr>
              <a:t>محدودیت ها و پیشنهادات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3117112" y="34496"/>
            <a:ext cx="1440160" cy="946232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lvl="0" algn="ctr" rtl="1"/>
            <a:r>
              <a:rPr lang="fa-IR" sz="2400" dirty="0">
                <a:solidFill>
                  <a:prstClr val="black"/>
                </a:solidFill>
                <a:cs typeface="B Titr"/>
              </a:rPr>
              <a:t>نتیجه‌گیری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4629280" y="34496"/>
            <a:ext cx="1440160" cy="946232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sz="2400" dirty="0">
                <a:solidFill>
                  <a:schemeClr val="tx1"/>
                </a:solidFill>
                <a:cs typeface="+mj-cs"/>
              </a:rPr>
              <a:t>یافته های پژوهش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6141448" y="34496"/>
            <a:ext cx="1440160" cy="946232"/>
          </a:xfrm>
          <a:prstGeom prst="round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sz="2000" dirty="0">
                <a:solidFill>
                  <a:schemeClr val="tx1"/>
                </a:solidFill>
                <a:cs typeface="+mj-cs"/>
              </a:rPr>
              <a:t>روش شناسی پژوهش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7653616" y="34496"/>
            <a:ext cx="1440160" cy="946232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dirty="0">
                <a:solidFill>
                  <a:schemeClr val="tx1"/>
                </a:solidFill>
                <a:cs typeface="+mj-cs"/>
              </a:rPr>
              <a:t>اهداف، فرضیات و تعاریف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9165784" y="34496"/>
            <a:ext cx="1440160" cy="946232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sz="2800" dirty="0">
                <a:solidFill>
                  <a:schemeClr val="tx1"/>
                </a:solidFill>
                <a:cs typeface="+mj-cs"/>
              </a:rPr>
              <a:t>کلیات پژوهش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614896" y="1358783"/>
            <a:ext cx="8991048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400" b="1" dirty="0">
                <a:solidFill>
                  <a:schemeClr val="bg1"/>
                </a:solidFill>
                <a:cs typeface="+mj-cs"/>
              </a:rPr>
              <a:t>متغيرهاي پژوهش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559496" y="2148975"/>
            <a:ext cx="9036496" cy="370870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>
              <a:lnSpc>
                <a:spcPct val="200000"/>
              </a:lnSpc>
            </a:pPr>
            <a:r>
              <a:rPr lang="fa-IR" sz="2000" b="1" dirty="0">
                <a:cs typeface="B Nazanin" panose="00000400000000000000" pitchFamily="2" charset="-78"/>
              </a:rPr>
              <a:t>می‌توانید از این قالب پاورپوینت حرفه‌ای، با طراحی جذاب و ویرایش آسان، برای ارائه بهترین پروژه‌های تحصیلی خود در دوره‌های مختلف استفاده کنید. این قالب، با رعایت استانداردهای پذیرش پایان نامه و رساله در بسیاری از دانشگاه‌ها، شامل اسلایدهایی با سبک و قالب‌های متنوع می‌باشد که محتوای شما را با چیدمان مناسب به نمایش می‌گذارد. همچنین، از طریق قابلیت ویرایش آسان این قالب، می‌توانید آن را به سلیقه خود شخصی‌سازی کرده و از آن در جلسات دفاع، سمینارها و نمایش های دیگر نیز استفاده کنید.</a:t>
            </a:r>
          </a:p>
        </p:txBody>
      </p:sp>
    </p:spTree>
    <p:extLst>
      <p:ext uri="{BB962C8B-B14F-4D97-AF65-F5344CB8AC3E}">
        <p14:creationId xmlns:p14="http://schemas.microsoft.com/office/powerpoint/2010/main" val="1306040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1559496" y="6480720"/>
            <a:ext cx="9036496" cy="3326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b="1" dirty="0">
                <a:solidFill>
                  <a:schemeClr val="tx1"/>
                </a:solidFill>
              </a:rPr>
              <a:t>عنوان پایان نامه : ........................................................................................................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1604944" y="34496"/>
            <a:ext cx="1440160" cy="946232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sz="2000" dirty="0">
                <a:solidFill>
                  <a:schemeClr val="tx1"/>
                </a:solidFill>
                <a:cs typeface="+mj-cs"/>
              </a:rPr>
              <a:t>محدودیت ها و پیشنهادات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3117112" y="34496"/>
            <a:ext cx="1440160" cy="946232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lvl="0" algn="ctr" rtl="1"/>
            <a:r>
              <a:rPr lang="fa-IR" sz="2400" dirty="0">
                <a:solidFill>
                  <a:prstClr val="black"/>
                </a:solidFill>
                <a:cs typeface="B Titr"/>
              </a:rPr>
              <a:t>نتیجه‌گیری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4629280" y="34496"/>
            <a:ext cx="1440160" cy="946232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sz="2400" dirty="0">
                <a:solidFill>
                  <a:schemeClr val="tx1"/>
                </a:solidFill>
                <a:cs typeface="+mj-cs"/>
              </a:rPr>
              <a:t>یافته های پژوهش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6141448" y="34496"/>
            <a:ext cx="1440160" cy="946232"/>
          </a:xfrm>
          <a:prstGeom prst="round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sz="2000" dirty="0">
                <a:solidFill>
                  <a:schemeClr val="tx1"/>
                </a:solidFill>
                <a:cs typeface="+mj-cs"/>
              </a:rPr>
              <a:t>روش شناسی پژوهش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7653616" y="34496"/>
            <a:ext cx="1440160" cy="946232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dirty="0">
                <a:solidFill>
                  <a:schemeClr val="tx1"/>
                </a:solidFill>
                <a:cs typeface="+mj-cs"/>
              </a:rPr>
              <a:t>اهداف، فرضیات و تعاریف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9165784" y="34496"/>
            <a:ext cx="1440160" cy="946232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sz="2800" dirty="0">
                <a:solidFill>
                  <a:schemeClr val="tx1"/>
                </a:solidFill>
                <a:cs typeface="+mj-cs"/>
              </a:rPr>
              <a:t>کلیات پژوهش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604944" y="1211560"/>
            <a:ext cx="8991048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400" b="1" dirty="0">
                <a:solidFill>
                  <a:schemeClr val="bg1"/>
                </a:solidFill>
                <a:cs typeface="+mj-cs"/>
              </a:rPr>
              <a:t>جامعه آماری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559496" y="1891722"/>
            <a:ext cx="9036496" cy="420115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endParaRPr lang="fa-IR" dirty="0"/>
          </a:p>
          <a:p>
            <a:pPr algn="just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می‌توانید از این قالب پاورپوینت حرفه‌ای، با طراحی جذاب و ویرایش آسان، برای ارائه بهترین پروژه‌های تحصیلی خود در دوره‌های مختلف استفاده کنید. این قالب، با رعایت استانداردهای پذیرش پایان نامه و رساله در بسیاری از دانشگاه‌ها، شامل اسلایدهایی با سبک و قالب‌های متنوع می‌باشد که محتوای شما را با چیدمان مناسب به نمایش می‌گذارد. همچنین، از طریق قابلیت ویرایش آسان این قالب، می‌توانید آن را به سلیقه خود شخصی‌سازی کرده و از آن در جلسات دفاع، سمینارها و نمایش های دیگر نیز استفاده کنید.</a:t>
            </a:r>
          </a:p>
        </p:txBody>
      </p:sp>
    </p:spTree>
    <p:extLst>
      <p:ext uri="{BB962C8B-B14F-4D97-AF65-F5344CB8AC3E}">
        <p14:creationId xmlns:p14="http://schemas.microsoft.com/office/powerpoint/2010/main" val="3942021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1559496" y="6480720"/>
            <a:ext cx="9036496" cy="3326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b="1" dirty="0">
                <a:solidFill>
                  <a:schemeClr val="tx1"/>
                </a:solidFill>
              </a:rPr>
              <a:t>عنوان پایان نامه : ........................................................................................................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1604944" y="34496"/>
            <a:ext cx="1440160" cy="946232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sz="2000" dirty="0">
                <a:solidFill>
                  <a:schemeClr val="tx1"/>
                </a:solidFill>
                <a:cs typeface="+mj-cs"/>
              </a:rPr>
              <a:t>محدودیت ها و پیشنهادات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3117112" y="34496"/>
            <a:ext cx="1440160" cy="946232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lvl="0" algn="ctr" rtl="1"/>
            <a:r>
              <a:rPr lang="fa-IR" sz="2400" dirty="0">
                <a:solidFill>
                  <a:prstClr val="black"/>
                </a:solidFill>
                <a:cs typeface="B Titr"/>
              </a:rPr>
              <a:t>نتیجه‌گیری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4629280" y="34496"/>
            <a:ext cx="1440160" cy="946232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sz="2400" dirty="0">
                <a:solidFill>
                  <a:schemeClr val="tx1"/>
                </a:solidFill>
                <a:cs typeface="+mj-cs"/>
              </a:rPr>
              <a:t>یافته های پژوهش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6141448" y="34496"/>
            <a:ext cx="1440160" cy="946232"/>
          </a:xfrm>
          <a:prstGeom prst="round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sz="2000" dirty="0">
                <a:solidFill>
                  <a:schemeClr val="tx1"/>
                </a:solidFill>
                <a:cs typeface="+mj-cs"/>
              </a:rPr>
              <a:t>روش شناسی پژوهش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7653616" y="34496"/>
            <a:ext cx="1440160" cy="946232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dirty="0">
                <a:solidFill>
                  <a:schemeClr val="tx1"/>
                </a:solidFill>
                <a:cs typeface="+mj-cs"/>
              </a:rPr>
              <a:t>اهداف، فرضیات و تعاریف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9165784" y="34496"/>
            <a:ext cx="1440160" cy="946232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sz="2800" dirty="0">
                <a:solidFill>
                  <a:schemeClr val="tx1"/>
                </a:solidFill>
                <a:cs typeface="+mj-cs"/>
              </a:rPr>
              <a:t>کلیات پژوهش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614896" y="1293896"/>
            <a:ext cx="8991048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400" b="1" dirty="0">
                <a:solidFill>
                  <a:schemeClr val="bg1"/>
                </a:solidFill>
                <a:cs typeface="+mj-cs"/>
              </a:rPr>
              <a:t>نمونه آماری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551192" y="2068730"/>
            <a:ext cx="9036496" cy="420115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endParaRPr lang="fa-IR" dirty="0"/>
          </a:p>
          <a:p>
            <a:pPr algn="just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می‌توانید از این قالب پاورپوینت حرفه‌ای، با طراحی جذاب و ویرایش آسان، برای ارائه بهترین پروژه‌های تحصیلی خود در دوره‌های مختلف استفاده کنید. این قالب، با رعایت استانداردهای پذیرش پایان نامه و رساله در بسیاری از دانشگاه‌ها، شامل اسلایدهایی با سبک و قالب‌های متنوع می‌باشد که محتوای شما را با چیدمان مناسب به نمایش می‌گذارد. همچنین، از طریق قابلیت ویرایش آسان این قالب، می‌توانید آن را به سلیقه خود شخصی‌سازی کرده و از آن در جلسات دفاع، سمینارها و نمایش های دیگر نیز استفاده کنید.</a:t>
            </a:r>
          </a:p>
        </p:txBody>
      </p:sp>
    </p:spTree>
    <p:extLst>
      <p:ext uri="{BB962C8B-B14F-4D97-AF65-F5344CB8AC3E}">
        <p14:creationId xmlns:p14="http://schemas.microsoft.com/office/powerpoint/2010/main" val="3499558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1559496" y="6480720"/>
            <a:ext cx="9036496" cy="3326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b="1" dirty="0">
                <a:solidFill>
                  <a:schemeClr val="tx1"/>
                </a:solidFill>
              </a:rPr>
              <a:t>عنوان پایان نامه : ........................................................................................................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1604944" y="34496"/>
            <a:ext cx="1440160" cy="946232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sz="2000" dirty="0">
                <a:solidFill>
                  <a:schemeClr val="tx1"/>
                </a:solidFill>
                <a:cs typeface="+mj-cs"/>
              </a:rPr>
              <a:t>محدودیت ها و پیشنهادات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3117112" y="34496"/>
            <a:ext cx="1440160" cy="946232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lvl="0" algn="ctr" rtl="1"/>
            <a:r>
              <a:rPr lang="fa-IR" sz="2400" dirty="0">
                <a:solidFill>
                  <a:prstClr val="black"/>
                </a:solidFill>
                <a:cs typeface="B Titr"/>
              </a:rPr>
              <a:t>نتیجه‌گیری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4629280" y="34496"/>
            <a:ext cx="1440160" cy="946232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sz="2400" dirty="0">
                <a:solidFill>
                  <a:schemeClr val="tx1"/>
                </a:solidFill>
                <a:cs typeface="+mj-cs"/>
              </a:rPr>
              <a:t>یافته های پژوهش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6141448" y="34496"/>
            <a:ext cx="1440160" cy="946232"/>
          </a:xfrm>
          <a:prstGeom prst="round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sz="2000" dirty="0">
                <a:solidFill>
                  <a:schemeClr val="tx1"/>
                </a:solidFill>
                <a:cs typeface="+mj-cs"/>
              </a:rPr>
              <a:t>روش شناسی پژوهش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7653616" y="34496"/>
            <a:ext cx="1440160" cy="946232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dirty="0">
                <a:solidFill>
                  <a:schemeClr val="tx1"/>
                </a:solidFill>
                <a:cs typeface="+mj-cs"/>
              </a:rPr>
              <a:t>اهداف، فرضیات و تعاریف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9165784" y="34496"/>
            <a:ext cx="1440160" cy="946232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sz="2800" dirty="0">
                <a:solidFill>
                  <a:schemeClr val="tx1"/>
                </a:solidFill>
                <a:cs typeface="+mj-cs"/>
              </a:rPr>
              <a:t>کلیات پژوهش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614896" y="1285528"/>
            <a:ext cx="8991048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400" b="1" dirty="0">
                <a:solidFill>
                  <a:schemeClr val="bg1"/>
                </a:solidFill>
                <a:cs typeface="+mj-cs"/>
              </a:rPr>
              <a:t>ابزار پژوهش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559496" y="2051993"/>
            <a:ext cx="9036496" cy="313932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>
              <a:lnSpc>
                <a:spcPct val="200000"/>
              </a:lnSpc>
            </a:pPr>
            <a:r>
              <a:rPr lang="fa-IR" b="1" dirty="0">
                <a:cs typeface="B Nazanin" panose="00000400000000000000" pitchFamily="2" charset="-78"/>
              </a:rPr>
              <a:t>می‌توانید از این قالب پاورپوینت حرفه‌ای، با طراحی جذاب و ویرایش آسان، برای ارائه بهترین پروژه‌های تحصیلی خود در دوره‌های مختلف استفاده کنید. این قالب، با رعایت استانداردهای پذیرش پایان نامه و رساله در بسیاری از دانشگاه‌ها، شامل اسلایدهایی با سبک و قالب‌های متنوع می‌باشد که محتوای شما را با چیدمان مناسب به نمایش می‌گذارد. همچنین، از طریق قابلیت ویرایش آسان این قالب، می‌توانید آن را به سلیقه خود شخصی‌سازی کرده و از آن در جلسات دفاع، سمینارها و نمایش های دیگر نیز استفاده کنید.</a:t>
            </a:r>
          </a:p>
          <a:p>
            <a:pPr algn="r" rtl="1"/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40524908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548144" y="882693"/>
            <a:ext cx="505357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4000" b="1" dirty="0">
                <a:cs typeface="B Nazanin" pitchFamily="2" charset="-78"/>
              </a:rPr>
              <a:t>عنوان:</a:t>
            </a:r>
          </a:p>
        </p:txBody>
      </p:sp>
      <p:sp>
        <p:nvSpPr>
          <p:cNvPr id="5" name="Rectangle 4"/>
          <p:cNvSpPr/>
          <p:nvPr/>
        </p:nvSpPr>
        <p:spPr>
          <a:xfrm>
            <a:off x="4924944" y="2412650"/>
            <a:ext cx="475252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4000" b="1" dirty="0">
                <a:cs typeface="B Nazanin" pitchFamily="2" charset="-78"/>
              </a:rPr>
              <a:t>استاد راهنما:</a:t>
            </a:r>
          </a:p>
        </p:txBody>
      </p:sp>
      <p:sp>
        <p:nvSpPr>
          <p:cNvPr id="6" name="Rectangle 5"/>
          <p:cNvSpPr/>
          <p:nvPr/>
        </p:nvSpPr>
        <p:spPr>
          <a:xfrm>
            <a:off x="3171880" y="4548232"/>
            <a:ext cx="475252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4000" b="1" dirty="0">
                <a:cs typeface="B Nazanin" pitchFamily="2" charset="-78"/>
              </a:rPr>
              <a:t>دانشجو:</a:t>
            </a:r>
          </a:p>
        </p:txBody>
      </p:sp>
    </p:spTree>
    <p:extLst>
      <p:ext uri="{BB962C8B-B14F-4D97-AF65-F5344CB8AC3E}">
        <p14:creationId xmlns:p14="http://schemas.microsoft.com/office/powerpoint/2010/main" val="400860297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1559496" y="6480720"/>
            <a:ext cx="9036496" cy="3326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b="1" dirty="0">
                <a:solidFill>
                  <a:schemeClr val="tx1"/>
                </a:solidFill>
              </a:rPr>
              <a:t>عنوان پایان نامه : ........................................................................................................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1604944" y="34496"/>
            <a:ext cx="1440160" cy="946232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sz="2000" dirty="0">
                <a:solidFill>
                  <a:schemeClr val="tx1"/>
                </a:solidFill>
                <a:cs typeface="+mj-cs"/>
              </a:rPr>
              <a:t>محدودیت ها و پیشنهادات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3117112" y="34496"/>
            <a:ext cx="1440160" cy="946232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lvl="0" algn="ctr" rtl="1"/>
            <a:r>
              <a:rPr lang="fa-IR" sz="2400" dirty="0">
                <a:solidFill>
                  <a:prstClr val="black"/>
                </a:solidFill>
                <a:cs typeface="B Titr"/>
              </a:rPr>
              <a:t>نتیجه‌گیری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4629280" y="34496"/>
            <a:ext cx="1440160" cy="946232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sz="2400" dirty="0">
                <a:solidFill>
                  <a:schemeClr val="tx1"/>
                </a:solidFill>
                <a:cs typeface="+mj-cs"/>
              </a:rPr>
              <a:t>یافته های پژوهش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6141448" y="34496"/>
            <a:ext cx="1440160" cy="946232"/>
          </a:xfrm>
          <a:prstGeom prst="round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sz="2000" dirty="0">
                <a:solidFill>
                  <a:schemeClr val="tx1"/>
                </a:solidFill>
                <a:cs typeface="+mj-cs"/>
              </a:rPr>
              <a:t>روش شناسی پژوهش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7653616" y="34496"/>
            <a:ext cx="1440160" cy="946232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dirty="0">
                <a:solidFill>
                  <a:schemeClr val="tx1"/>
                </a:solidFill>
                <a:cs typeface="+mj-cs"/>
              </a:rPr>
              <a:t>اهداف، فرضیات و تعاریف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9165784" y="34496"/>
            <a:ext cx="1440160" cy="946232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sz="2800" dirty="0">
                <a:solidFill>
                  <a:schemeClr val="tx1"/>
                </a:solidFill>
                <a:cs typeface="+mj-cs"/>
              </a:rPr>
              <a:t>کلیات پژوهش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604944" y="1326349"/>
            <a:ext cx="8991048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400" b="1" dirty="0">
                <a:solidFill>
                  <a:schemeClr val="bg1"/>
                </a:solidFill>
                <a:cs typeface="+mj-cs"/>
              </a:rPr>
              <a:t>روش و ابزار تجزيه و تحليل داده‏ها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623200" y="1829613"/>
            <a:ext cx="9036496" cy="420115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endParaRPr lang="fa-IR" dirty="0"/>
          </a:p>
          <a:p>
            <a:pPr algn="just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می‌توانید از این قالب پاورپوینت حرفه‌ای، با طراحی جذاب و ویرایش آسان، برای ارائه بهترین پروژه‌های تحصیلی خود در دوره‌های مختلف استفاده کنید. این قالب، با رعایت استانداردهای پذیرش پایان نامه و رساله در بسیاری از دانشگاه‌ها، شامل اسلایدهایی با سبک و قالب‌های متنوع می‌باشد که محتوای شما را با چیدمان مناسب به نمایش می‌گذارد. همچنین، از طریق قابلیت ویرایش آسان این قالب، می‌توانید آن را به سلیقه خود شخصی‌سازی کرده و از آن در جلسات دفاع، سمینارها و نمایش های دیگر نیز استفاده کنید.</a:t>
            </a:r>
          </a:p>
        </p:txBody>
      </p:sp>
    </p:spTree>
    <p:extLst>
      <p:ext uri="{BB962C8B-B14F-4D97-AF65-F5344CB8AC3E}">
        <p14:creationId xmlns:p14="http://schemas.microsoft.com/office/powerpoint/2010/main" val="2541949913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1559496" y="6480720"/>
            <a:ext cx="9036496" cy="3326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b="1" dirty="0">
                <a:solidFill>
                  <a:schemeClr val="tx1"/>
                </a:solidFill>
              </a:rPr>
              <a:t>عنوان پایان نامه : ........................................................................................................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1604944" y="34496"/>
            <a:ext cx="1440160" cy="946232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000" dirty="0">
                <a:solidFill>
                  <a:schemeClr val="tx1"/>
                </a:solidFill>
                <a:cs typeface="+mj-cs"/>
              </a:rPr>
              <a:t>محدودیت ها و پیشنهادات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3117112" y="34496"/>
            <a:ext cx="1440160" cy="946232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lvl="0" algn="ctr"/>
            <a:r>
              <a:rPr lang="fa-IR" sz="2400" dirty="0">
                <a:solidFill>
                  <a:prstClr val="black"/>
                </a:solidFill>
                <a:cs typeface="B Titr"/>
              </a:rPr>
              <a:t>نتیجه‌گیری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4629280" y="34496"/>
            <a:ext cx="1440160" cy="946232"/>
          </a:xfrm>
          <a:prstGeom prst="round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400" dirty="0">
                <a:solidFill>
                  <a:schemeClr val="tx1"/>
                </a:solidFill>
                <a:cs typeface="+mj-cs"/>
              </a:rPr>
              <a:t>یافته های پژوهش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6141448" y="34496"/>
            <a:ext cx="1440160" cy="946232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000" dirty="0">
                <a:solidFill>
                  <a:schemeClr val="tx1"/>
                </a:solidFill>
                <a:cs typeface="+mj-cs"/>
              </a:rPr>
              <a:t>روش شناسی پژوهش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7653616" y="34496"/>
            <a:ext cx="1440160" cy="946232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dirty="0">
                <a:solidFill>
                  <a:schemeClr val="tx1"/>
                </a:solidFill>
                <a:cs typeface="+mj-cs"/>
              </a:rPr>
              <a:t>اهداف، فرضیات و تعاریف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9165784" y="34496"/>
            <a:ext cx="1440160" cy="946232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800" dirty="0">
                <a:solidFill>
                  <a:schemeClr val="tx1"/>
                </a:solidFill>
                <a:cs typeface="+mj-cs"/>
              </a:rPr>
              <a:t>کلیات پژوهش</a:t>
            </a:r>
          </a:p>
        </p:txBody>
      </p:sp>
      <p:sp>
        <p:nvSpPr>
          <p:cNvPr id="2" name="Rounded Rectangle 1"/>
          <p:cNvSpPr/>
          <p:nvPr/>
        </p:nvSpPr>
        <p:spPr>
          <a:xfrm>
            <a:off x="2639616" y="1268760"/>
            <a:ext cx="6912768" cy="5040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400" dirty="0">
                <a:cs typeface="+mj-cs"/>
              </a:rPr>
              <a:t>روش تجزیه و تحلیل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2639616" y="1916832"/>
            <a:ext cx="6912768" cy="5040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400" dirty="0">
                <a:cs typeface="+mj-cs"/>
              </a:rPr>
              <a:t>یافته های توصیفی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2639616" y="2564904"/>
            <a:ext cx="6912768" cy="5040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400" dirty="0">
                <a:cs typeface="+mj-cs"/>
              </a:rPr>
              <a:t> یافته های مربوط به آزمون فرضیه های پژوهش</a:t>
            </a:r>
          </a:p>
        </p:txBody>
      </p:sp>
    </p:spTree>
    <p:extLst>
      <p:ext uri="{BB962C8B-B14F-4D97-AF65-F5344CB8AC3E}">
        <p14:creationId xmlns:p14="http://schemas.microsoft.com/office/powerpoint/2010/main" val="3427688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0" grpId="0" animBg="1"/>
      <p:bldP spid="1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1559496" y="6480720"/>
            <a:ext cx="9036496" cy="3326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b="1" dirty="0">
                <a:solidFill>
                  <a:schemeClr val="tx1"/>
                </a:solidFill>
              </a:rPr>
              <a:t>عنوان پایان نامه : ........................................................................................................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1604944" y="34496"/>
            <a:ext cx="1440160" cy="946232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sz="2000" dirty="0">
                <a:solidFill>
                  <a:schemeClr val="tx1"/>
                </a:solidFill>
                <a:cs typeface="+mj-cs"/>
              </a:rPr>
              <a:t>محدودیت ها و پیشنهادات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3117112" y="34496"/>
            <a:ext cx="1440160" cy="946232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lvl="0" algn="ctr" rtl="1"/>
            <a:r>
              <a:rPr lang="fa-IR" sz="2400" dirty="0">
                <a:solidFill>
                  <a:prstClr val="black"/>
                </a:solidFill>
                <a:cs typeface="B Titr"/>
              </a:rPr>
              <a:t>نتیجه‌گیری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4629280" y="34496"/>
            <a:ext cx="1440160" cy="946232"/>
          </a:xfrm>
          <a:prstGeom prst="round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sz="2400" dirty="0">
                <a:solidFill>
                  <a:schemeClr val="tx1"/>
                </a:solidFill>
                <a:cs typeface="+mj-cs"/>
              </a:rPr>
              <a:t>یافته های پژوهش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6141448" y="34496"/>
            <a:ext cx="1440160" cy="946232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sz="2000" dirty="0">
                <a:solidFill>
                  <a:schemeClr val="tx1"/>
                </a:solidFill>
                <a:cs typeface="+mj-cs"/>
              </a:rPr>
              <a:t>روش شناسی پژوهش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7653616" y="34496"/>
            <a:ext cx="1440160" cy="946232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dirty="0">
                <a:solidFill>
                  <a:schemeClr val="tx1"/>
                </a:solidFill>
                <a:cs typeface="+mj-cs"/>
              </a:rPr>
              <a:t>اهداف، فرضیات و تعاریف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9165784" y="44624"/>
            <a:ext cx="1440160" cy="946232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sz="2800" dirty="0">
                <a:solidFill>
                  <a:schemeClr val="tx1"/>
                </a:solidFill>
                <a:cs typeface="+mj-cs"/>
              </a:rPr>
              <a:t>کلیات پژوهش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604944" y="1229710"/>
            <a:ext cx="8991048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400" b="1" dirty="0">
                <a:solidFill>
                  <a:schemeClr val="bg1"/>
                </a:solidFill>
                <a:cs typeface="+mj-cs"/>
              </a:rPr>
              <a:t>روش تجزیه و تحلیل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551192" y="1691375"/>
            <a:ext cx="9036496" cy="420115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endParaRPr lang="fa-IR" dirty="0"/>
          </a:p>
          <a:p>
            <a:pPr algn="just" rtl="1">
              <a:lnSpc>
                <a:spcPct val="15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می‌توانید از این قالب پاورپوینت حرفه‌ای، با طراحی جذاب و ویرایش آسان، برای ارائه بهترین پروژه‌های تحصیلی خود در دوره‌های مختلف استفاده کنید. این قالب، با رعایت استانداردهای پذیرش پایان نامه و رساله در بسیاری از دانشگاه‌ها، شامل اسلایدهایی با سبک و قالب‌های متنوع می‌باشد که محتوای شما را با چیدمان مناسب به نمایش می‌گذارد. همچنین، از طریق قابلیت ویرایش آسان این قالب، می‌توانید آن را به سلیقه خود شخصی‌سازی کرده و از آن در جلسات دفاع، سمینارها و نمایش های دیگر نیز استفاده کنید.</a:t>
            </a:r>
          </a:p>
        </p:txBody>
      </p:sp>
    </p:spTree>
    <p:extLst>
      <p:ext uri="{BB962C8B-B14F-4D97-AF65-F5344CB8AC3E}">
        <p14:creationId xmlns:p14="http://schemas.microsoft.com/office/powerpoint/2010/main" val="2015900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1559496" y="6480720"/>
            <a:ext cx="9036496" cy="3326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b="1" dirty="0">
                <a:solidFill>
                  <a:schemeClr val="tx1"/>
                </a:solidFill>
              </a:rPr>
              <a:t>عنوان پایان نامه : ........................................................................................................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1604944" y="34496"/>
            <a:ext cx="1440160" cy="946232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sz="2000" dirty="0">
                <a:solidFill>
                  <a:schemeClr val="tx1"/>
                </a:solidFill>
                <a:cs typeface="+mj-cs"/>
              </a:rPr>
              <a:t>محدودیت ها و پیشنهادات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3117112" y="34496"/>
            <a:ext cx="1440160" cy="946232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lvl="0" algn="ctr" rtl="1"/>
            <a:r>
              <a:rPr lang="fa-IR" sz="2400" dirty="0">
                <a:solidFill>
                  <a:prstClr val="black"/>
                </a:solidFill>
                <a:cs typeface="B Titr"/>
              </a:rPr>
              <a:t>نتیجه‌گیری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4629280" y="34496"/>
            <a:ext cx="1440160" cy="946232"/>
          </a:xfrm>
          <a:prstGeom prst="round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sz="2400" dirty="0">
                <a:solidFill>
                  <a:schemeClr val="tx1"/>
                </a:solidFill>
                <a:cs typeface="+mj-cs"/>
              </a:rPr>
              <a:t>یافته های پژوهش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6141448" y="34496"/>
            <a:ext cx="1440160" cy="946232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sz="2000" dirty="0">
                <a:solidFill>
                  <a:schemeClr val="tx1"/>
                </a:solidFill>
                <a:cs typeface="+mj-cs"/>
              </a:rPr>
              <a:t>روش شناسی پژوهش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7653616" y="34496"/>
            <a:ext cx="1440160" cy="946232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dirty="0">
                <a:solidFill>
                  <a:schemeClr val="tx1"/>
                </a:solidFill>
                <a:cs typeface="+mj-cs"/>
              </a:rPr>
              <a:t>اهداف، فرضیات و تعاریف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9165784" y="34496"/>
            <a:ext cx="1440160" cy="946232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sz="2800" dirty="0">
                <a:solidFill>
                  <a:schemeClr val="tx1"/>
                </a:solidFill>
                <a:cs typeface="+mj-cs"/>
              </a:rPr>
              <a:t>کلیات پژوهش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614896" y="1285528"/>
            <a:ext cx="8991048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400" b="1" dirty="0">
                <a:solidFill>
                  <a:schemeClr val="bg1"/>
                </a:solidFill>
                <a:cs typeface="+mj-cs"/>
              </a:rPr>
              <a:t>یافته های توصیفی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603064" y="2051993"/>
            <a:ext cx="9036496" cy="313932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>
              <a:lnSpc>
                <a:spcPct val="200000"/>
              </a:lnSpc>
            </a:pPr>
            <a:r>
              <a:rPr lang="fa-IR" b="1" dirty="0">
                <a:cs typeface="B Nazanin" panose="00000400000000000000" pitchFamily="2" charset="-78"/>
              </a:rPr>
              <a:t>می‌توانید از این قالب پاورپوینت حرفه‌ای، با طراحی جذاب و ویرایش آسان، برای ارائه بهترین پروژه‌های تحصیلی خود در دوره‌های مختلف استفاده کنید. این قالب، با رعایت استانداردهای پذیرش پایان نامه و رساله در بسیاری از دانشگاه‌ها، شامل اسلایدهایی با سبک و قالب‌های متنوع می‌باشد که محتوای شما را با چیدمان مناسب به نمایش می‌گذارد. همچنین، از طریق قابلیت ویرایش آسان این قالب، می‌توانید آن را به سلیقه خود شخصی‌سازی کرده و از آن در جلسات دفاع، سمینارها و نمایش های دیگر نیز استفاده کنید.</a:t>
            </a:r>
          </a:p>
          <a:p>
            <a:pPr algn="just" rtl="1"/>
            <a:endParaRPr lang="fa-IR" b="1" dirty="0"/>
          </a:p>
        </p:txBody>
      </p:sp>
    </p:spTree>
    <p:extLst>
      <p:ext uri="{BB962C8B-B14F-4D97-AF65-F5344CB8AC3E}">
        <p14:creationId xmlns:p14="http://schemas.microsoft.com/office/powerpoint/2010/main" val="21113598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1559496" y="6480720"/>
            <a:ext cx="9036496" cy="3326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b="1" dirty="0">
                <a:solidFill>
                  <a:schemeClr val="tx1"/>
                </a:solidFill>
              </a:rPr>
              <a:t>عنوان پایان نامه : ........................................................................................................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1604944" y="34496"/>
            <a:ext cx="1440160" cy="946232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sz="2000" dirty="0">
                <a:solidFill>
                  <a:schemeClr val="tx1"/>
                </a:solidFill>
                <a:cs typeface="+mj-cs"/>
              </a:rPr>
              <a:t>محدودیت ها و پیشنهادات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3117112" y="34496"/>
            <a:ext cx="1440160" cy="946232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lvl="0" algn="ctr" rtl="1"/>
            <a:r>
              <a:rPr lang="fa-IR" sz="2400" dirty="0">
                <a:solidFill>
                  <a:prstClr val="black"/>
                </a:solidFill>
                <a:cs typeface="B Titr"/>
              </a:rPr>
              <a:t>نتیجه‌گیری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4629280" y="34496"/>
            <a:ext cx="1440160" cy="946232"/>
          </a:xfrm>
          <a:prstGeom prst="round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sz="2400" dirty="0">
                <a:solidFill>
                  <a:schemeClr val="tx1"/>
                </a:solidFill>
                <a:cs typeface="+mj-cs"/>
              </a:rPr>
              <a:t>یافته های پژوهش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6141448" y="34496"/>
            <a:ext cx="1440160" cy="946232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sz="2000" dirty="0">
                <a:solidFill>
                  <a:schemeClr val="tx1"/>
                </a:solidFill>
                <a:cs typeface="+mj-cs"/>
              </a:rPr>
              <a:t>روش شناسی پژوهش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7653616" y="34496"/>
            <a:ext cx="1440160" cy="946232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dirty="0">
                <a:solidFill>
                  <a:schemeClr val="tx1"/>
                </a:solidFill>
                <a:cs typeface="+mj-cs"/>
              </a:rPr>
              <a:t>اهداف، فرضیات و تعاریف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9165784" y="34496"/>
            <a:ext cx="1440160" cy="946232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sz="2800" dirty="0">
                <a:solidFill>
                  <a:schemeClr val="tx1"/>
                </a:solidFill>
                <a:cs typeface="+mj-cs"/>
              </a:rPr>
              <a:t>کلیات پژوهش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604944" y="1266966"/>
            <a:ext cx="8991048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400" b="1" dirty="0">
                <a:solidFill>
                  <a:schemeClr val="bg1"/>
                </a:solidFill>
                <a:cs typeface="+mj-cs"/>
              </a:rPr>
              <a:t> یافته های مربوط به آزمون فرضیه های پژوهش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569448" y="2014869"/>
            <a:ext cx="9036496" cy="325986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>
              <a:spcAft>
                <a:spcPts val="1000"/>
              </a:spcAft>
            </a:pPr>
            <a:endParaRPr lang="fa-IR" sz="2000" b="1" dirty="0">
              <a:ea typeface="Calibri"/>
            </a:endParaRPr>
          </a:p>
          <a:p>
            <a:pPr algn="just" rtl="1">
              <a:lnSpc>
                <a:spcPct val="150000"/>
              </a:lnSpc>
            </a:pPr>
            <a:r>
              <a:rPr lang="fa-IR" sz="2000" b="1" dirty="0">
                <a:cs typeface="B Nazanin" panose="00000400000000000000" pitchFamily="2" charset="-78"/>
              </a:rPr>
              <a:t>می‌توانید از این قالب پاورپوینت حرفه‌ای، با طراحی جذاب و ویرایش آسان، برای ارائه بهترین پروژه‌های تحصیلی خود در دوره‌های مختلف استفاده کنید. این قالب، با رعایت استانداردهای پذیرش پایان نامه و رساله در بسیاری از دانشگاه‌ها، شامل اسلایدهایی با سبک و قالب‌های متنوع می‌باشد که محتوای شما را با چیدمان مناسب به نمایش می‌گذارد. همچنین، از طریق قابلیت ویرایش آسان این قالب، می‌توانید آن را به سلیقه خود شخصی‌سازی کرده و از آن در جلسات دفاع، سمینارها و نمایش های دیگر نیز استفاده کنید.</a:t>
            </a:r>
          </a:p>
        </p:txBody>
      </p:sp>
    </p:spTree>
    <p:extLst>
      <p:ext uri="{BB962C8B-B14F-4D97-AF65-F5344CB8AC3E}">
        <p14:creationId xmlns:p14="http://schemas.microsoft.com/office/powerpoint/2010/main" val="866001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1559496" y="6480720"/>
            <a:ext cx="9036496" cy="3326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b="1" dirty="0">
                <a:solidFill>
                  <a:schemeClr val="tx1"/>
                </a:solidFill>
              </a:rPr>
              <a:t>عنوان پایان نامه : ........................................................................................................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1604944" y="34496"/>
            <a:ext cx="1440160" cy="946232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000" dirty="0">
                <a:solidFill>
                  <a:schemeClr val="tx1"/>
                </a:solidFill>
                <a:cs typeface="+mj-cs"/>
              </a:rPr>
              <a:t>محدودیت ها و پیشنهادات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3117112" y="34496"/>
            <a:ext cx="1440160" cy="946232"/>
          </a:xfrm>
          <a:prstGeom prst="round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400" dirty="0">
                <a:solidFill>
                  <a:schemeClr val="tx1"/>
                </a:solidFill>
                <a:cs typeface="+mj-cs"/>
              </a:rPr>
              <a:t>نتیجه‌گیری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4629280" y="34496"/>
            <a:ext cx="1440160" cy="946232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400" dirty="0">
                <a:solidFill>
                  <a:schemeClr val="tx1"/>
                </a:solidFill>
                <a:cs typeface="+mj-cs"/>
              </a:rPr>
              <a:t>یافته های پژوهش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6141448" y="34496"/>
            <a:ext cx="1440160" cy="946232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000" dirty="0">
                <a:solidFill>
                  <a:schemeClr val="tx1"/>
                </a:solidFill>
                <a:cs typeface="+mj-cs"/>
              </a:rPr>
              <a:t>روش شناسی پژوهش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7653616" y="34496"/>
            <a:ext cx="1440160" cy="946232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dirty="0">
                <a:solidFill>
                  <a:schemeClr val="tx1"/>
                </a:solidFill>
                <a:cs typeface="+mj-cs"/>
              </a:rPr>
              <a:t>اهداف، فرضیات و تعاریف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9165784" y="34496"/>
            <a:ext cx="1440160" cy="946232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800" dirty="0">
                <a:solidFill>
                  <a:schemeClr val="tx1"/>
                </a:solidFill>
                <a:cs typeface="+mj-cs"/>
              </a:rPr>
              <a:t>کلیات پژوهش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2639616" y="1916832"/>
            <a:ext cx="6912768" cy="5040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400" dirty="0">
                <a:cs typeface="+mj-cs"/>
              </a:rPr>
              <a:t>بحث و نتیجه گیری</a:t>
            </a:r>
          </a:p>
        </p:txBody>
      </p:sp>
    </p:spTree>
    <p:extLst>
      <p:ext uri="{BB962C8B-B14F-4D97-AF65-F5344CB8AC3E}">
        <p14:creationId xmlns:p14="http://schemas.microsoft.com/office/powerpoint/2010/main" val="3116322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1559496" y="6480720"/>
            <a:ext cx="9036496" cy="3326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b="1" dirty="0">
                <a:solidFill>
                  <a:schemeClr val="tx1"/>
                </a:solidFill>
              </a:rPr>
              <a:t>عنوان پایان نامه : ........................................................................................................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1604944" y="34496"/>
            <a:ext cx="1440160" cy="946232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sz="2000" dirty="0">
                <a:solidFill>
                  <a:schemeClr val="tx1"/>
                </a:solidFill>
                <a:cs typeface="+mj-cs"/>
              </a:rPr>
              <a:t>محدودیت ها و پیشنهادات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3117112" y="34496"/>
            <a:ext cx="1440160" cy="946232"/>
          </a:xfrm>
          <a:prstGeom prst="round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1" anchor="ctr"/>
          <a:lstStyle/>
          <a:p>
            <a:pPr lvl="0" algn="ctr" rtl="1"/>
            <a:r>
              <a:rPr lang="fa-IR" sz="2400" dirty="0">
                <a:solidFill>
                  <a:prstClr val="black"/>
                </a:solidFill>
                <a:cs typeface="B Titr"/>
              </a:rPr>
              <a:t>نتیجه‌گیری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4629280" y="34496"/>
            <a:ext cx="1440160" cy="946232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sz="2400" dirty="0">
                <a:solidFill>
                  <a:schemeClr val="tx1"/>
                </a:solidFill>
                <a:cs typeface="+mj-cs"/>
              </a:rPr>
              <a:t>یافته های پژوهش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6141448" y="34496"/>
            <a:ext cx="1440160" cy="946232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sz="2000" dirty="0">
                <a:solidFill>
                  <a:schemeClr val="tx1"/>
                </a:solidFill>
                <a:cs typeface="+mj-cs"/>
              </a:rPr>
              <a:t>روش شناسی پژوهش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7653616" y="34496"/>
            <a:ext cx="1440160" cy="946232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dirty="0">
                <a:solidFill>
                  <a:schemeClr val="tx1"/>
                </a:solidFill>
                <a:cs typeface="+mj-cs"/>
              </a:rPr>
              <a:t>اهداف، فرضیات و تعاریف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9165784" y="34496"/>
            <a:ext cx="1440160" cy="946232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sz="2800" dirty="0">
                <a:solidFill>
                  <a:schemeClr val="tx1"/>
                </a:solidFill>
                <a:cs typeface="+mj-cs"/>
              </a:rPr>
              <a:t>کلیات پژوهش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604944" y="1169352"/>
            <a:ext cx="8991048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400" b="1" dirty="0">
                <a:solidFill>
                  <a:schemeClr val="bg1"/>
                </a:solidFill>
                <a:cs typeface="+mj-cs"/>
              </a:rPr>
              <a:t>بحث و نتیجه گیری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623200" y="2572736"/>
            <a:ext cx="9036496" cy="279307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>
              <a:lnSpc>
                <a:spcPct val="200000"/>
              </a:lnSpc>
            </a:pPr>
            <a:r>
              <a:rPr lang="fa-IR" b="1" dirty="0">
                <a:cs typeface="B Nazanin" panose="00000400000000000000" pitchFamily="2" charset="-78"/>
              </a:rPr>
              <a:t>می‌توانید از این قالب پاورپوینت حرفه‌ای، با طراحی جذاب و ویرایش آسان، برای ارائه بهترین پروژه‌های تحصیلی خود در دوره‌های مختلف استفاده کنید. این قالب، با رعایت استانداردهای پذیرش پایان نامه و رساله در بسیاری از دانشگاه‌ها، شامل اسلایدهایی با سبک و قالب‌های متنوع می‌باشد که محتوای شما را با چیدمان مناسب به نمایش می‌گذارد. همچنین، از طریق قابلیت ویرایش آسان این قالب، می‌توانید آن را به سلیقه خود شخصی‌سازی کرده و از آن در جلسات دفاع، سمینارها و نمایش های دیگر نیز استفاده کنید.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1604944" y="1819642"/>
            <a:ext cx="8991048" cy="330423"/>
          </a:xfrm>
          <a:prstGeom prst="round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b="1" dirty="0">
                <a:solidFill>
                  <a:schemeClr val="tx1"/>
                </a:solidFill>
              </a:rPr>
              <a:t>فرضیه اول:</a:t>
            </a:r>
            <a:endParaRPr lang="en-US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3404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1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1559496" y="6480720"/>
            <a:ext cx="9036496" cy="3326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b="1" dirty="0">
                <a:solidFill>
                  <a:schemeClr val="tx1"/>
                </a:solidFill>
              </a:rPr>
              <a:t>عنوان پایان نامه : ........................................................................................................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1604944" y="34496"/>
            <a:ext cx="1440160" cy="946232"/>
          </a:xfrm>
          <a:prstGeom prst="round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000" dirty="0">
                <a:solidFill>
                  <a:schemeClr val="tx1"/>
                </a:solidFill>
                <a:cs typeface="+mj-cs"/>
              </a:rPr>
              <a:t>محدودیت ها و پیشنهادات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3117112" y="34496"/>
            <a:ext cx="1440160" cy="946232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lvl="0" algn="ctr"/>
            <a:r>
              <a:rPr lang="fa-IR" sz="2400" dirty="0">
                <a:solidFill>
                  <a:prstClr val="black"/>
                </a:solidFill>
                <a:cs typeface="B Titr"/>
              </a:rPr>
              <a:t>نتیجه‌گیری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4629280" y="34496"/>
            <a:ext cx="1440160" cy="946232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400" dirty="0">
                <a:solidFill>
                  <a:schemeClr val="tx1"/>
                </a:solidFill>
                <a:cs typeface="+mj-cs"/>
              </a:rPr>
              <a:t>یافته های پژوهش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6141448" y="34496"/>
            <a:ext cx="1440160" cy="946232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000" dirty="0">
                <a:solidFill>
                  <a:schemeClr val="tx1"/>
                </a:solidFill>
                <a:cs typeface="+mj-cs"/>
              </a:rPr>
              <a:t>روش شناسی پژوهش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7653616" y="34496"/>
            <a:ext cx="1440160" cy="946232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dirty="0">
                <a:solidFill>
                  <a:schemeClr val="tx1"/>
                </a:solidFill>
                <a:cs typeface="+mj-cs"/>
              </a:rPr>
              <a:t>اهداف، فرضیات و تعاریف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9165784" y="34496"/>
            <a:ext cx="1440160" cy="946232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800" dirty="0">
                <a:solidFill>
                  <a:schemeClr val="tx1"/>
                </a:solidFill>
                <a:cs typeface="+mj-cs"/>
              </a:rPr>
              <a:t>کلیات پژوهش</a:t>
            </a:r>
          </a:p>
        </p:txBody>
      </p:sp>
      <p:sp>
        <p:nvSpPr>
          <p:cNvPr id="2" name="Rounded Rectangle 1"/>
          <p:cNvSpPr/>
          <p:nvPr/>
        </p:nvSpPr>
        <p:spPr>
          <a:xfrm>
            <a:off x="2639616" y="1268760"/>
            <a:ext cx="6912768" cy="5040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400" dirty="0">
                <a:cs typeface="+mj-cs"/>
              </a:rPr>
              <a:t>محدودیت‌های پژوهش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2639616" y="1916832"/>
            <a:ext cx="6912768" cy="5040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400" dirty="0">
                <a:cs typeface="+mj-cs"/>
              </a:rPr>
              <a:t>پیشنهادات پژوهشی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2639616" y="2564904"/>
            <a:ext cx="6912768" cy="5040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400" dirty="0">
                <a:cs typeface="+mj-cs"/>
              </a:rPr>
              <a:t> پیشنهادات کاربردی</a:t>
            </a:r>
          </a:p>
        </p:txBody>
      </p:sp>
    </p:spTree>
    <p:extLst>
      <p:ext uri="{BB962C8B-B14F-4D97-AF65-F5344CB8AC3E}">
        <p14:creationId xmlns:p14="http://schemas.microsoft.com/office/powerpoint/2010/main" val="163688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0" grpId="0" animBg="1"/>
      <p:bldP spid="1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1559496" y="6480720"/>
            <a:ext cx="9036496" cy="3326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b="1" dirty="0">
                <a:solidFill>
                  <a:schemeClr val="tx1"/>
                </a:solidFill>
              </a:rPr>
              <a:t>عنوان پایان نامه : ........................................................................................................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1604944" y="34496"/>
            <a:ext cx="1440160" cy="946232"/>
          </a:xfrm>
          <a:prstGeom prst="round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sz="2000" dirty="0">
                <a:solidFill>
                  <a:schemeClr val="tx1"/>
                </a:solidFill>
                <a:cs typeface="+mj-cs"/>
              </a:rPr>
              <a:t>محدودیت ها و پیشنهادات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3117112" y="34496"/>
            <a:ext cx="1440160" cy="946232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lvl="0" algn="ctr" rtl="1"/>
            <a:r>
              <a:rPr lang="fa-IR" sz="2400" dirty="0">
                <a:solidFill>
                  <a:prstClr val="black"/>
                </a:solidFill>
                <a:cs typeface="B Titr"/>
              </a:rPr>
              <a:t>نتیجه‌گیری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4629280" y="34496"/>
            <a:ext cx="1440160" cy="946232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sz="2400" dirty="0">
                <a:solidFill>
                  <a:schemeClr val="tx1"/>
                </a:solidFill>
                <a:cs typeface="+mj-cs"/>
              </a:rPr>
              <a:t>یافته های پژوهش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6141448" y="34496"/>
            <a:ext cx="1440160" cy="946232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sz="2000" dirty="0">
                <a:solidFill>
                  <a:schemeClr val="tx1"/>
                </a:solidFill>
                <a:cs typeface="+mj-cs"/>
              </a:rPr>
              <a:t>روش شناسی پژوهش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7653616" y="34496"/>
            <a:ext cx="1440160" cy="946232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dirty="0">
                <a:solidFill>
                  <a:schemeClr val="tx1"/>
                </a:solidFill>
                <a:cs typeface="+mj-cs"/>
              </a:rPr>
              <a:t>اهداف، فرضیات و تعاریف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9165784" y="34496"/>
            <a:ext cx="1440160" cy="946232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sz="2800" dirty="0">
                <a:solidFill>
                  <a:schemeClr val="tx1"/>
                </a:solidFill>
                <a:cs typeface="+mj-cs"/>
              </a:rPr>
              <a:t>کلیات پژوهش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614896" y="1316980"/>
            <a:ext cx="8991048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400" b="1" dirty="0">
                <a:solidFill>
                  <a:schemeClr val="bg1"/>
                </a:solidFill>
                <a:cs typeface="+mj-cs"/>
              </a:rPr>
              <a:t>محدودیت‌های پژوهش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559496" y="2114897"/>
            <a:ext cx="9036496" cy="332398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endParaRPr lang="fa-IR" dirty="0"/>
          </a:p>
          <a:p>
            <a:pPr marL="342900" indent="-342900" algn="just" rtl="1">
              <a:buFont typeface="Wingdings" pitchFamily="2" charset="2"/>
              <a:buChar char="ü"/>
            </a:pPr>
            <a:r>
              <a:rPr lang="fa-IR" sz="2400" b="1" dirty="0"/>
              <a:t>این قالب پاورپوینت حرفه‌ای، با قابلیت ویرایش، برای استفاده در جلسات دفاع از رساله، پایان نامه، پروپوزال، سمینار و سایر رویدادهای مرتبط طراحی شده است.</a:t>
            </a:r>
          </a:p>
          <a:p>
            <a:pPr marL="342900" indent="-342900" algn="just" rtl="1">
              <a:buFont typeface="Wingdings" pitchFamily="2" charset="2"/>
              <a:buChar char="ü"/>
            </a:pPr>
            <a:endParaRPr lang="fa-IR" sz="2400" b="1" dirty="0"/>
          </a:p>
          <a:p>
            <a:pPr marL="342900" indent="-342900" algn="just" rtl="1">
              <a:buFont typeface="Wingdings" pitchFamily="2" charset="2"/>
              <a:buChar char="ü"/>
            </a:pPr>
            <a:r>
              <a:rPr lang="fa-IR" sz="2400" b="1" dirty="0"/>
              <a:t>این قالب پاورپوینت حرفه‌ای، با قابلیت ویرایش، برای استفاده در جلسات دفاع از رساله، پایان نامه، پروپوزال، سمینار و سایر رویدادهای مرتبط طراحی شده است.</a:t>
            </a:r>
          </a:p>
          <a:p>
            <a:pPr marL="342900" indent="-342900" algn="just" rtl="1">
              <a:buFont typeface="Wingdings" pitchFamily="2" charset="2"/>
              <a:buChar char="ü"/>
            </a:pPr>
            <a:endParaRPr lang="fa-IR" sz="2400" b="1" dirty="0"/>
          </a:p>
          <a:p>
            <a:pPr marL="342900" indent="-342900" algn="just" rtl="1">
              <a:buFont typeface="Wingdings" pitchFamily="2" charset="2"/>
              <a:buChar char="ü"/>
            </a:pPr>
            <a:r>
              <a:rPr lang="fa-IR" sz="2400" b="1" dirty="0"/>
              <a:t>این قالب پاورپوینت حرفه‌ای، با قابلیت ویرایش، برای استفاده در جلسات دفاع از رساله، پایان نامه، پروپوزال، سمینار و سایر رویدادهای مرتبط طراحی شده است.</a:t>
            </a:r>
          </a:p>
        </p:txBody>
      </p:sp>
    </p:spTree>
    <p:extLst>
      <p:ext uri="{BB962C8B-B14F-4D97-AF65-F5344CB8AC3E}">
        <p14:creationId xmlns:p14="http://schemas.microsoft.com/office/powerpoint/2010/main" val="19097657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1559496" y="6480720"/>
            <a:ext cx="9036496" cy="3326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b="1" dirty="0">
                <a:solidFill>
                  <a:schemeClr val="tx1"/>
                </a:solidFill>
              </a:rPr>
              <a:t>عنوان پایان نامه : ........................................................................................................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1604944" y="34496"/>
            <a:ext cx="1440160" cy="946232"/>
          </a:xfrm>
          <a:prstGeom prst="round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sz="2000" dirty="0">
                <a:solidFill>
                  <a:schemeClr val="tx1"/>
                </a:solidFill>
                <a:cs typeface="+mj-cs"/>
              </a:rPr>
              <a:t>محدودیت ها و پیشنهادات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3117112" y="34496"/>
            <a:ext cx="1440160" cy="946232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lvl="0" algn="ctr" rtl="1"/>
            <a:r>
              <a:rPr lang="fa-IR" sz="2400" dirty="0">
                <a:solidFill>
                  <a:prstClr val="black"/>
                </a:solidFill>
                <a:cs typeface="B Titr"/>
              </a:rPr>
              <a:t>نتیجه‌گیری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4629280" y="34496"/>
            <a:ext cx="1440160" cy="946232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sz="2400" dirty="0">
                <a:solidFill>
                  <a:schemeClr val="tx1"/>
                </a:solidFill>
                <a:cs typeface="+mj-cs"/>
              </a:rPr>
              <a:t>یافته های پژوهش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6141448" y="34496"/>
            <a:ext cx="1440160" cy="946232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sz="2000" dirty="0">
                <a:solidFill>
                  <a:schemeClr val="tx1"/>
                </a:solidFill>
                <a:cs typeface="+mj-cs"/>
              </a:rPr>
              <a:t>روش شناسی پژوهش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7653616" y="34496"/>
            <a:ext cx="1440160" cy="946232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dirty="0">
                <a:solidFill>
                  <a:schemeClr val="tx1"/>
                </a:solidFill>
                <a:cs typeface="+mj-cs"/>
              </a:rPr>
              <a:t>اهداف، فرضیات و تعاریف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9165784" y="44624"/>
            <a:ext cx="1440160" cy="946232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sz="2800" dirty="0">
                <a:solidFill>
                  <a:schemeClr val="tx1"/>
                </a:solidFill>
                <a:cs typeface="+mj-cs"/>
              </a:rPr>
              <a:t>کلیات پژوهش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604944" y="1276469"/>
            <a:ext cx="8991048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400" b="1" dirty="0">
                <a:solidFill>
                  <a:schemeClr val="bg1"/>
                </a:solidFill>
                <a:cs typeface="+mj-cs"/>
              </a:rPr>
              <a:t>پیشنهادات پژوهشی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604944" y="2023747"/>
            <a:ext cx="9036496" cy="332398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endParaRPr lang="fa-IR" dirty="0"/>
          </a:p>
          <a:p>
            <a:pPr marL="342900" indent="-342900" algn="just" rtl="1">
              <a:buFont typeface="Wingdings" pitchFamily="2" charset="2"/>
              <a:buChar char="ü"/>
            </a:pPr>
            <a:r>
              <a:rPr lang="fa-IR" sz="2400" b="1" dirty="0"/>
              <a:t>این قالب پاورپوینت حرفه‌ای، با قابلیت ویرایش، برای استفاده در جلسات دفاع از رساله، پایان نامه، پروپوزال، سمینار و سایر رویدادهای مرتبط طراحی شده است.</a:t>
            </a:r>
          </a:p>
          <a:p>
            <a:pPr marL="342900" indent="-342900" algn="just" rtl="1">
              <a:buFont typeface="Wingdings" pitchFamily="2" charset="2"/>
              <a:buChar char="ü"/>
            </a:pPr>
            <a:endParaRPr lang="fa-IR" sz="2400" b="1" dirty="0"/>
          </a:p>
          <a:p>
            <a:pPr marL="342900" indent="-342900" algn="just" rtl="1">
              <a:buFont typeface="Wingdings" pitchFamily="2" charset="2"/>
              <a:buChar char="ü"/>
            </a:pPr>
            <a:r>
              <a:rPr lang="fa-IR" sz="2400" b="1" dirty="0"/>
              <a:t>این قالب پاورپوینت حرفه‌ای، با قابلیت ویرایش، برای استفاده در جلسات دفاع از رساله، پایان نامه، پروپوزال، سمینار و سایر رویدادهای مرتبط طراحی شده است.</a:t>
            </a:r>
          </a:p>
          <a:p>
            <a:pPr marL="342900" indent="-342900" algn="just" rtl="1">
              <a:buFont typeface="Wingdings" pitchFamily="2" charset="2"/>
              <a:buChar char="ü"/>
            </a:pPr>
            <a:endParaRPr lang="fa-IR" sz="2400" b="1" dirty="0"/>
          </a:p>
          <a:p>
            <a:pPr marL="342900" indent="-342900" algn="just" rtl="1">
              <a:buFont typeface="Wingdings" pitchFamily="2" charset="2"/>
              <a:buChar char="ü"/>
            </a:pPr>
            <a:r>
              <a:rPr lang="fa-IR" sz="2400" b="1" dirty="0"/>
              <a:t>این قالب پاورپوینت حرفه‌ای، با قابلیت ویرایش، برای استفاده در جلسات دفاع از رساله، پایان نامه، پروپوزال، سمینار و سایر رویدادهای مرتبط طراحی شده است.</a:t>
            </a:r>
          </a:p>
        </p:txBody>
      </p:sp>
    </p:spTree>
    <p:extLst>
      <p:ext uri="{BB962C8B-B14F-4D97-AF65-F5344CB8AC3E}">
        <p14:creationId xmlns:p14="http://schemas.microsoft.com/office/powerpoint/2010/main" val="2383502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1559496" y="6480720"/>
            <a:ext cx="9036496" cy="3326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b="1" dirty="0">
                <a:solidFill>
                  <a:schemeClr val="tx1"/>
                </a:solidFill>
              </a:rPr>
              <a:t>عنوان پایان نامه : ........................................................................................................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1604944" y="34496"/>
            <a:ext cx="1440160" cy="946232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000" dirty="0">
                <a:solidFill>
                  <a:schemeClr val="tx1"/>
                </a:solidFill>
                <a:cs typeface="+mj-cs"/>
              </a:rPr>
              <a:t>محدودیت ها و پیشنهادات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3117112" y="34496"/>
            <a:ext cx="1440160" cy="946232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lvl="0" algn="ctr"/>
            <a:r>
              <a:rPr lang="fa-IR" sz="2400" dirty="0">
                <a:solidFill>
                  <a:prstClr val="black"/>
                </a:solidFill>
                <a:cs typeface="B Titr"/>
              </a:rPr>
              <a:t>نتیجه‌گیری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4629280" y="34496"/>
            <a:ext cx="1440160" cy="946232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400" dirty="0">
                <a:solidFill>
                  <a:schemeClr val="tx1"/>
                </a:solidFill>
                <a:cs typeface="+mj-cs"/>
              </a:rPr>
              <a:t>یافته های پژوهش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6141448" y="34496"/>
            <a:ext cx="1440160" cy="946232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000" dirty="0">
                <a:solidFill>
                  <a:schemeClr val="tx1"/>
                </a:solidFill>
                <a:cs typeface="+mj-cs"/>
              </a:rPr>
              <a:t>روش شناسی پژوهش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7653616" y="34496"/>
            <a:ext cx="1440160" cy="946232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dirty="0">
                <a:solidFill>
                  <a:schemeClr val="tx1"/>
                </a:solidFill>
                <a:cs typeface="+mj-cs"/>
              </a:rPr>
              <a:t>اهداف، فرضیات و تعاریف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9165784" y="34496"/>
            <a:ext cx="1440160" cy="946232"/>
          </a:xfrm>
          <a:prstGeom prst="round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800" dirty="0">
                <a:solidFill>
                  <a:schemeClr val="tx1"/>
                </a:solidFill>
                <a:cs typeface="+mj-cs"/>
              </a:rPr>
              <a:t>کلیات پژوهش</a:t>
            </a:r>
          </a:p>
        </p:txBody>
      </p:sp>
      <p:sp>
        <p:nvSpPr>
          <p:cNvPr id="2" name="Rounded Rectangle 1"/>
          <p:cNvSpPr/>
          <p:nvPr/>
        </p:nvSpPr>
        <p:spPr>
          <a:xfrm>
            <a:off x="2639616" y="1268760"/>
            <a:ext cx="6912768" cy="5040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400" dirty="0">
                <a:cs typeface="+mj-cs"/>
              </a:rPr>
              <a:t>مقدمه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2639616" y="1916832"/>
            <a:ext cx="6912768" cy="5040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400" b="1" dirty="0">
                <a:cs typeface="+mj-cs"/>
              </a:rPr>
              <a:t>بیان مساله</a:t>
            </a:r>
            <a:endParaRPr lang="en-US" sz="2400" b="1" dirty="0">
              <a:cs typeface="+mj-cs"/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2639616" y="2564904"/>
            <a:ext cx="6912768" cy="5040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400" dirty="0">
                <a:cs typeface="+mj-cs"/>
              </a:rPr>
              <a:t>اهمیت و ضرورت پژوهش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2649488" y="3212976"/>
            <a:ext cx="6912768" cy="5040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400" dirty="0">
                <a:cs typeface="+mj-cs"/>
              </a:rPr>
              <a:t>پیشینه پژوهش</a:t>
            </a:r>
          </a:p>
        </p:txBody>
      </p:sp>
    </p:spTree>
    <p:extLst>
      <p:ext uri="{BB962C8B-B14F-4D97-AF65-F5344CB8AC3E}">
        <p14:creationId xmlns:p14="http://schemas.microsoft.com/office/powerpoint/2010/main" val="255799483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0" grpId="0" animBg="1"/>
      <p:bldP spid="16" grpId="0" animBg="1"/>
      <p:bldP spid="1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1559496" y="6480720"/>
            <a:ext cx="9036496" cy="3326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b="1" dirty="0">
                <a:solidFill>
                  <a:schemeClr val="tx1"/>
                </a:solidFill>
              </a:rPr>
              <a:t>عنوان پایان نامه : ........................................................................................................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1604944" y="34496"/>
            <a:ext cx="1440160" cy="946232"/>
          </a:xfrm>
          <a:prstGeom prst="round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sz="2000" dirty="0">
                <a:solidFill>
                  <a:schemeClr val="tx1"/>
                </a:solidFill>
                <a:cs typeface="+mj-cs"/>
              </a:rPr>
              <a:t>محدودیت ها و پیشنهادات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3117112" y="34496"/>
            <a:ext cx="1440160" cy="946232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lvl="0" algn="ctr" rtl="1"/>
            <a:r>
              <a:rPr lang="fa-IR" sz="2400" dirty="0">
                <a:solidFill>
                  <a:prstClr val="black"/>
                </a:solidFill>
                <a:cs typeface="B Titr"/>
              </a:rPr>
              <a:t>نتیجه‌گیری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4629280" y="34496"/>
            <a:ext cx="1440160" cy="946232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sz="2400" dirty="0">
                <a:solidFill>
                  <a:schemeClr val="tx1"/>
                </a:solidFill>
                <a:cs typeface="+mj-cs"/>
              </a:rPr>
              <a:t>یافته های پژوهش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6141448" y="34496"/>
            <a:ext cx="1440160" cy="946232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sz="2000" dirty="0">
                <a:solidFill>
                  <a:schemeClr val="tx1"/>
                </a:solidFill>
                <a:cs typeface="+mj-cs"/>
              </a:rPr>
              <a:t>روش شناسی پژوهش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7653616" y="34496"/>
            <a:ext cx="1440160" cy="946232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dirty="0">
                <a:solidFill>
                  <a:schemeClr val="tx1"/>
                </a:solidFill>
                <a:cs typeface="+mj-cs"/>
              </a:rPr>
              <a:t>اهداف، فرضیات و تعاریف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9165784" y="34496"/>
            <a:ext cx="1440160" cy="946232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sz="2800" dirty="0">
                <a:solidFill>
                  <a:schemeClr val="tx1"/>
                </a:solidFill>
                <a:cs typeface="+mj-cs"/>
              </a:rPr>
              <a:t>کلیات پژوهش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604944" y="1188547"/>
            <a:ext cx="8991048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400" b="1" dirty="0">
                <a:solidFill>
                  <a:schemeClr val="bg1"/>
                </a:solidFill>
                <a:cs typeface="+mj-cs"/>
              </a:rPr>
              <a:t> پیشنهادات کاربردی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551192" y="2114897"/>
            <a:ext cx="9036496" cy="332398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endParaRPr lang="fa-IR" dirty="0"/>
          </a:p>
          <a:p>
            <a:pPr marL="342900" indent="-342900" algn="just" rtl="1">
              <a:buFont typeface="Wingdings" pitchFamily="2" charset="2"/>
              <a:buChar char="ü"/>
            </a:pPr>
            <a:r>
              <a:rPr lang="fa-IR" sz="2400" b="1" dirty="0"/>
              <a:t>این قالب پاورپوینت حرفه‌ای، با قابلیت ویرایش، برای استفاده در جلسات دفاع از رساله، پایان نامه، پروپوزال، سمینار و سایر رویدادهای مرتبط طراحی شده است.</a:t>
            </a:r>
          </a:p>
          <a:p>
            <a:pPr marL="342900" indent="-342900" algn="just" rtl="1">
              <a:buFont typeface="Wingdings" pitchFamily="2" charset="2"/>
              <a:buChar char="ü"/>
            </a:pPr>
            <a:endParaRPr lang="fa-IR" sz="2400" b="1" dirty="0"/>
          </a:p>
          <a:p>
            <a:pPr marL="342900" indent="-342900" algn="just" rtl="1">
              <a:buFont typeface="Wingdings" pitchFamily="2" charset="2"/>
              <a:buChar char="ü"/>
            </a:pPr>
            <a:r>
              <a:rPr lang="fa-IR" sz="2400" b="1" dirty="0"/>
              <a:t>این قالب پاورپوینت حرفه‌ای، با قابلیت ویرایش، برای استفاده در جلسات دفاع از رساله، پایان نامه، پروپوزال، سمینار و سایر رویدادهای مرتبط طراحی شده است.</a:t>
            </a:r>
          </a:p>
          <a:p>
            <a:pPr marL="342900" indent="-342900" algn="just" rtl="1">
              <a:buFont typeface="Wingdings" pitchFamily="2" charset="2"/>
              <a:buChar char="ü"/>
            </a:pPr>
            <a:endParaRPr lang="fa-IR" sz="2400" b="1" dirty="0"/>
          </a:p>
          <a:p>
            <a:pPr marL="342900" indent="-342900" algn="just" rtl="1">
              <a:buFont typeface="Wingdings" pitchFamily="2" charset="2"/>
              <a:buChar char="ü"/>
            </a:pPr>
            <a:r>
              <a:rPr lang="fa-IR" sz="2400" b="1" dirty="0"/>
              <a:t>این قالب پاورپوینت حرفه‌ای، با قابلیت ویرایش، برای استفاده در جلسات دفاع از رساله، پایان نامه، پروپوزال، سمینار و سایر رویدادهای مرتبط طراحی شده است.</a:t>
            </a:r>
          </a:p>
        </p:txBody>
      </p:sp>
    </p:spTree>
    <p:extLst>
      <p:ext uri="{BB962C8B-B14F-4D97-AF65-F5344CB8AC3E}">
        <p14:creationId xmlns:p14="http://schemas.microsoft.com/office/powerpoint/2010/main" val="2552696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1559496" y="6480720"/>
            <a:ext cx="9036496" cy="3326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b="1" dirty="0">
                <a:solidFill>
                  <a:schemeClr val="tx1"/>
                </a:solidFill>
              </a:rPr>
              <a:t>عنوان پایان نامه : ........................................................................................................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1604944" y="34496"/>
            <a:ext cx="1440160" cy="946232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000" dirty="0">
                <a:solidFill>
                  <a:schemeClr val="tx1"/>
                </a:solidFill>
                <a:cs typeface="+mj-cs"/>
              </a:rPr>
              <a:t>محدودیت ها و پیشنهادات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3117112" y="34496"/>
            <a:ext cx="1440160" cy="946232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lvl="0" algn="ctr"/>
            <a:r>
              <a:rPr lang="fa-IR" sz="2400" dirty="0">
                <a:solidFill>
                  <a:prstClr val="black"/>
                </a:solidFill>
                <a:cs typeface="B Titr"/>
              </a:rPr>
              <a:t>نتیجه‌گیری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4629280" y="34496"/>
            <a:ext cx="1440160" cy="946232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400" dirty="0">
                <a:solidFill>
                  <a:schemeClr val="tx1"/>
                </a:solidFill>
                <a:cs typeface="+mj-cs"/>
              </a:rPr>
              <a:t>یافته های پژوهش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6141448" y="34496"/>
            <a:ext cx="1440160" cy="946232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000" dirty="0">
                <a:solidFill>
                  <a:schemeClr val="tx1"/>
                </a:solidFill>
                <a:cs typeface="+mj-cs"/>
              </a:rPr>
              <a:t>روش شناسی پژوهش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7653616" y="34496"/>
            <a:ext cx="1440160" cy="946232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dirty="0">
                <a:solidFill>
                  <a:schemeClr val="tx1"/>
                </a:solidFill>
                <a:cs typeface="+mj-cs"/>
              </a:rPr>
              <a:t>اهداف، فرضیات و تعاریف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9165784" y="34496"/>
            <a:ext cx="1440160" cy="946232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800" dirty="0">
                <a:solidFill>
                  <a:schemeClr val="tx1"/>
                </a:solidFill>
                <a:cs typeface="+mj-cs"/>
              </a:rPr>
              <a:t>کلیات پژوهش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645924" y="2413337"/>
            <a:ext cx="8991048" cy="101566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000" b="1" dirty="0">
                <a:solidFill>
                  <a:schemeClr val="bg1"/>
                </a:solidFill>
                <a:cs typeface="+mj-cs"/>
              </a:rPr>
              <a:t>با تشکر از شما دوستان عزیز</a:t>
            </a:r>
          </a:p>
        </p:txBody>
      </p:sp>
    </p:spTree>
    <p:extLst>
      <p:ext uri="{BB962C8B-B14F-4D97-AF65-F5344CB8AC3E}">
        <p14:creationId xmlns:p14="http://schemas.microsoft.com/office/powerpoint/2010/main" val="2715374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1559496" y="6480720"/>
            <a:ext cx="9036496" cy="3326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b="1" dirty="0">
                <a:solidFill>
                  <a:schemeClr val="tx1"/>
                </a:solidFill>
              </a:rPr>
              <a:t>عنوان پایان نامه : ........................................................................................................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1604944" y="34496"/>
            <a:ext cx="1440160" cy="946232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sz="2000" dirty="0">
                <a:solidFill>
                  <a:schemeClr val="tx1"/>
                </a:solidFill>
                <a:cs typeface="+mj-cs"/>
              </a:rPr>
              <a:t>محدودیت ها و پیشنهادات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3117112" y="34496"/>
            <a:ext cx="1440160" cy="946232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lvl="0" algn="ctr" rtl="1"/>
            <a:r>
              <a:rPr lang="fa-IR" sz="2400" dirty="0">
                <a:solidFill>
                  <a:prstClr val="black"/>
                </a:solidFill>
                <a:cs typeface="B Titr"/>
              </a:rPr>
              <a:t>نتیجه‌گیری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4629280" y="34496"/>
            <a:ext cx="1440160" cy="946232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sz="2400" dirty="0">
                <a:solidFill>
                  <a:schemeClr val="tx1"/>
                </a:solidFill>
                <a:cs typeface="+mj-cs"/>
              </a:rPr>
              <a:t>یافته های پژوهش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6141448" y="34496"/>
            <a:ext cx="1440160" cy="946232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sz="2000" dirty="0">
                <a:solidFill>
                  <a:schemeClr val="tx1"/>
                </a:solidFill>
                <a:cs typeface="+mj-cs"/>
              </a:rPr>
              <a:t>روش شناسی پژوهش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7653616" y="34496"/>
            <a:ext cx="1440160" cy="946232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dirty="0">
                <a:solidFill>
                  <a:schemeClr val="tx1"/>
                </a:solidFill>
                <a:cs typeface="+mj-cs"/>
              </a:rPr>
              <a:t>اهداف، فرضیات و تعاریف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9165784" y="34496"/>
            <a:ext cx="1440160" cy="946232"/>
          </a:xfrm>
          <a:prstGeom prst="round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sz="2800" dirty="0">
                <a:solidFill>
                  <a:schemeClr val="tx1"/>
                </a:solidFill>
                <a:cs typeface="+mj-cs"/>
              </a:rPr>
              <a:t>کلیات پژوهش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582220" y="1400307"/>
            <a:ext cx="8991048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400" b="1" dirty="0">
                <a:cs typeface="+mj-cs"/>
              </a:rPr>
              <a:t>مقدمه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559496" y="2082570"/>
            <a:ext cx="9036496" cy="279307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>
              <a:lnSpc>
                <a:spcPct val="200000"/>
              </a:lnSpc>
            </a:pPr>
            <a:r>
              <a:rPr lang="fa-IR" b="1" dirty="0">
                <a:cs typeface="B Nazanin" panose="00000400000000000000" pitchFamily="2" charset="-78"/>
              </a:rPr>
              <a:t>می‌توانید از این قالب پاورپوینت حرفه‌ای، با طراحی جذاب و ویرایش آسان، برای ارائه بهترین پروژه‌های تحصیلی خود در دوره‌های مختلف استفاده کنید. این قالب، با رعایت استانداردهای پذیرش پایان نامه و رساله در بسیاری از دانشگاه‌ها، شامل اسلایدهایی با سبک و قالب‌های متنوع می‌باشد که محتوای شما را با چیدمان مناسب به نمایش می‌گذارد. همچنین، از طریق قابلیت ویرایش آسان این قالب، می‌توانید آن را به سلیقه خود شخصی‌سازی کرده و از آن در جلسات دفاع، سمینارها و نمایش های دیگر نیز استفاده کنید.</a:t>
            </a:r>
          </a:p>
        </p:txBody>
      </p:sp>
    </p:spTree>
    <p:extLst>
      <p:ext uri="{BB962C8B-B14F-4D97-AF65-F5344CB8AC3E}">
        <p14:creationId xmlns:p14="http://schemas.microsoft.com/office/powerpoint/2010/main" val="55416075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1559496" y="6480720"/>
            <a:ext cx="9036496" cy="3326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b="1" dirty="0">
                <a:solidFill>
                  <a:schemeClr val="tx1"/>
                </a:solidFill>
              </a:rPr>
              <a:t>عنوان پایان نامه : ........................................................................................................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1604944" y="34496"/>
            <a:ext cx="1440160" cy="946232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sz="2000" dirty="0">
                <a:solidFill>
                  <a:schemeClr val="tx1"/>
                </a:solidFill>
                <a:cs typeface="+mj-cs"/>
              </a:rPr>
              <a:t>محدودیت ها و پیشنهادات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3117112" y="34496"/>
            <a:ext cx="1440160" cy="946232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lvl="0" algn="ctr" rtl="1"/>
            <a:r>
              <a:rPr lang="fa-IR" sz="2400" dirty="0">
                <a:solidFill>
                  <a:prstClr val="black"/>
                </a:solidFill>
                <a:cs typeface="B Titr"/>
              </a:rPr>
              <a:t>نتیجه‌گیری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4629280" y="34496"/>
            <a:ext cx="1440160" cy="946232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sz="2400" dirty="0">
                <a:solidFill>
                  <a:schemeClr val="tx1"/>
                </a:solidFill>
                <a:cs typeface="+mj-cs"/>
              </a:rPr>
              <a:t>یافته های پژوهش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6141448" y="34496"/>
            <a:ext cx="1440160" cy="946232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sz="2000" dirty="0">
                <a:solidFill>
                  <a:schemeClr val="tx1"/>
                </a:solidFill>
                <a:cs typeface="+mj-cs"/>
              </a:rPr>
              <a:t>روش شناسی پژوهش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7653616" y="34496"/>
            <a:ext cx="1440160" cy="946232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dirty="0">
                <a:solidFill>
                  <a:schemeClr val="tx1"/>
                </a:solidFill>
                <a:cs typeface="+mj-cs"/>
              </a:rPr>
              <a:t>اهداف، فرضیات و تعاریف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9165784" y="34496"/>
            <a:ext cx="1440160" cy="946232"/>
          </a:xfrm>
          <a:prstGeom prst="round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sz="2800" dirty="0">
                <a:solidFill>
                  <a:schemeClr val="tx1"/>
                </a:solidFill>
                <a:cs typeface="+mj-cs"/>
              </a:rPr>
              <a:t>کلیات پژوهش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614896" y="1241019"/>
            <a:ext cx="8991048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400" b="1" dirty="0">
                <a:solidFill>
                  <a:schemeClr val="bg1"/>
                </a:solidFill>
                <a:cs typeface="+mj-cs"/>
              </a:rPr>
              <a:t>بیان مساله :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559496" y="1913448"/>
            <a:ext cx="9036496" cy="370870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>
              <a:lnSpc>
                <a:spcPct val="200000"/>
              </a:lnSpc>
            </a:pPr>
            <a:r>
              <a:rPr lang="fa-IR" sz="2000" b="1" dirty="0">
                <a:cs typeface="B Nazanin" panose="00000400000000000000" pitchFamily="2" charset="-78"/>
              </a:rPr>
              <a:t>می‌توانید از این قالب پاورپوینت حرفه‌ای، با طراحی جذاب و ویرایش آسان، برای ارائه بهترین پروژه‌های تحصیلی خود در دوره‌های مختلف استفاده کنید. این قالب، با رعایت استانداردهای پذیرش پایان نامه و رساله در بسیاری از دانشگاه‌ها، شامل اسلایدهایی با سبک و قالب‌های متنوع می‌باشد که محتوای شما را با چیدمان مناسب به نمایش می‌گذارد. همچنین، از طریق قابلیت ویرایش آسان این قالب، می‌توانید آن را به سلیقه خود شخصی‌سازی کرده و از آن در جلسات دفاع، سمینارها و نمایش های دیگر نیز استفاده کنید.</a:t>
            </a:r>
          </a:p>
        </p:txBody>
      </p:sp>
    </p:spTree>
    <p:extLst>
      <p:ext uri="{BB962C8B-B14F-4D97-AF65-F5344CB8AC3E}">
        <p14:creationId xmlns:p14="http://schemas.microsoft.com/office/powerpoint/2010/main" val="7275834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1559496" y="6480720"/>
            <a:ext cx="9036496" cy="3326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b="1" dirty="0">
                <a:solidFill>
                  <a:schemeClr val="tx1"/>
                </a:solidFill>
              </a:rPr>
              <a:t>عنوان پایان نامه : ........................................................................................................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1604944" y="34496"/>
            <a:ext cx="1440160" cy="946232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sz="2000" dirty="0">
                <a:solidFill>
                  <a:schemeClr val="tx1"/>
                </a:solidFill>
                <a:cs typeface="+mj-cs"/>
              </a:rPr>
              <a:t>محدودیت ها و پیشنهادات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3117112" y="34496"/>
            <a:ext cx="1440160" cy="946232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lvl="0" algn="ctr" rtl="1"/>
            <a:r>
              <a:rPr lang="fa-IR" sz="2400" dirty="0">
                <a:solidFill>
                  <a:prstClr val="black"/>
                </a:solidFill>
                <a:cs typeface="B Titr"/>
              </a:rPr>
              <a:t>نتیجه‌گیری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4629280" y="34496"/>
            <a:ext cx="1440160" cy="946232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sz="2400" dirty="0">
                <a:solidFill>
                  <a:schemeClr val="tx1"/>
                </a:solidFill>
                <a:cs typeface="+mj-cs"/>
              </a:rPr>
              <a:t>یافته های پژوهش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6141448" y="34496"/>
            <a:ext cx="1440160" cy="946232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sz="2000" dirty="0">
                <a:solidFill>
                  <a:schemeClr val="tx1"/>
                </a:solidFill>
                <a:cs typeface="+mj-cs"/>
              </a:rPr>
              <a:t>روش شناسی پژوهش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7653616" y="34496"/>
            <a:ext cx="1440160" cy="946232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dirty="0">
                <a:solidFill>
                  <a:schemeClr val="tx1"/>
                </a:solidFill>
                <a:cs typeface="+mj-cs"/>
              </a:rPr>
              <a:t>اهداف، فرضیات و تعاریف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9165784" y="34496"/>
            <a:ext cx="1440160" cy="946232"/>
          </a:xfrm>
          <a:prstGeom prst="round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sz="2800" dirty="0">
                <a:solidFill>
                  <a:schemeClr val="tx1"/>
                </a:solidFill>
                <a:cs typeface="+mj-cs"/>
              </a:rPr>
              <a:t>کلیات پژوهش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645924" y="1275656"/>
            <a:ext cx="8991048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400" b="1" dirty="0">
                <a:cs typeface="+mj-cs"/>
              </a:rPr>
              <a:t>اهمیت و ضرورت پژوهش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559496" y="2065847"/>
            <a:ext cx="9036496" cy="279307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>
              <a:lnSpc>
                <a:spcPct val="200000"/>
              </a:lnSpc>
            </a:pPr>
            <a:r>
              <a:rPr lang="fa-IR" b="1" dirty="0">
                <a:cs typeface="B Nazanin" panose="00000400000000000000" pitchFamily="2" charset="-78"/>
              </a:rPr>
              <a:t>می‌توانید از این قالب پاورپوینت حرفه‌ای، با طراحی جذاب و ویرایش آسان، برای ارائه بهترین پروژه‌های تحصیلی خود در دوره‌های مختلف استفاده کنید. این قالب، با رعایت استانداردهای پذیرش پایان نامه و رساله در بسیاری از دانشگاه‌ها، شامل اسلایدهایی با سبک و قالب‌های متنوع می‌باشد که محتوای شما را با چیدمان مناسب به نمایش می‌گذارد. همچنین، از طریق قابلیت ویرایش آسان این قالب، می‌توانید آن را به سلیقه خود شخصی‌سازی کرده و از آن در جلسات دفاع، سمینارها و نمایش های دیگر نیز استفاده کنید.</a:t>
            </a:r>
          </a:p>
        </p:txBody>
      </p:sp>
    </p:spTree>
    <p:extLst>
      <p:ext uri="{BB962C8B-B14F-4D97-AF65-F5344CB8AC3E}">
        <p14:creationId xmlns:p14="http://schemas.microsoft.com/office/powerpoint/2010/main" val="12789268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1559496" y="6480720"/>
            <a:ext cx="9036496" cy="3326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b="1" dirty="0">
                <a:solidFill>
                  <a:schemeClr val="tx1"/>
                </a:solidFill>
              </a:rPr>
              <a:t>عنوان پایان نامه : ........................................................................................................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1604944" y="34496"/>
            <a:ext cx="1440160" cy="946232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sz="2000" dirty="0">
                <a:solidFill>
                  <a:schemeClr val="tx1"/>
                </a:solidFill>
                <a:cs typeface="+mj-cs"/>
              </a:rPr>
              <a:t>محدودیت ها و پیشنهادات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3117112" y="34496"/>
            <a:ext cx="1440160" cy="946232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lvl="0" algn="ctr" rtl="1"/>
            <a:r>
              <a:rPr lang="fa-IR" sz="2400" dirty="0">
                <a:solidFill>
                  <a:prstClr val="black"/>
                </a:solidFill>
                <a:cs typeface="B Titr"/>
              </a:rPr>
              <a:t>نتیجه‌گیری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4629280" y="34496"/>
            <a:ext cx="1440160" cy="946232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sz="2400" dirty="0">
                <a:solidFill>
                  <a:schemeClr val="tx1"/>
                </a:solidFill>
                <a:cs typeface="+mj-cs"/>
              </a:rPr>
              <a:t>یافته های پژوهش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6141448" y="34496"/>
            <a:ext cx="1440160" cy="946232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sz="2000" dirty="0">
                <a:solidFill>
                  <a:schemeClr val="tx1"/>
                </a:solidFill>
                <a:cs typeface="+mj-cs"/>
              </a:rPr>
              <a:t>روش شناسی پژوهش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7653616" y="34496"/>
            <a:ext cx="1440160" cy="946232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dirty="0">
                <a:solidFill>
                  <a:schemeClr val="tx1"/>
                </a:solidFill>
                <a:cs typeface="+mj-cs"/>
              </a:rPr>
              <a:t>اهداف، فرضیات و تعاریف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9165784" y="34496"/>
            <a:ext cx="1440160" cy="946232"/>
          </a:xfrm>
          <a:prstGeom prst="round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sz="2800" dirty="0">
                <a:solidFill>
                  <a:schemeClr val="tx1"/>
                </a:solidFill>
                <a:cs typeface="+mj-cs"/>
              </a:rPr>
              <a:t>کلیات پژوهش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614896" y="1240949"/>
            <a:ext cx="8991048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400" b="1" dirty="0">
                <a:cs typeface="+mj-cs"/>
              </a:rPr>
              <a:t>پیشینه پژوهش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643915" y="1941015"/>
            <a:ext cx="9036496" cy="407803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400" b="1" dirty="0"/>
              <a:t>پژوهش های داخلی</a:t>
            </a:r>
          </a:p>
          <a:p>
            <a:pPr algn="just" rtl="1">
              <a:lnSpc>
                <a:spcPct val="200000"/>
              </a:lnSpc>
            </a:pPr>
            <a:r>
              <a:rPr lang="fa-IR" sz="2000" b="1" dirty="0">
                <a:cs typeface="B Nazanin" panose="00000400000000000000" pitchFamily="2" charset="-78"/>
              </a:rPr>
              <a:t>می‌توانید از این قالب پاورپوینت حرفه‌ای، با طراحی جذاب و ویرایش آسان، برای ارائه بهترین پروژه‌های تحصیلی خود در دوره‌های مختلف استفاده کنید. این قالب، با رعایت استانداردهای پذیرش پایان نامه و رساله در بسیاری از دانشگاه‌ها، شامل اسلایدهایی با سبک و قالب‌های متنوع می‌باشد که محتوای شما را با چیدمان مناسب به نمایش می‌گذارد. همچنین، از طریق قابلیت ویرایش آسان این قالب، می‌توانید آن را به سلیقه خود شخصی‌سازی کرده و از آن در جلسات دفاع، سمینارها و نمایش های دیگر نیز استفاده کنید.</a:t>
            </a:r>
          </a:p>
        </p:txBody>
      </p:sp>
    </p:spTree>
    <p:extLst>
      <p:ext uri="{BB962C8B-B14F-4D97-AF65-F5344CB8AC3E}">
        <p14:creationId xmlns:p14="http://schemas.microsoft.com/office/powerpoint/2010/main" val="760654180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1559496" y="6480720"/>
            <a:ext cx="9036496" cy="3326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b="1" dirty="0">
                <a:solidFill>
                  <a:schemeClr val="tx1"/>
                </a:solidFill>
              </a:rPr>
              <a:t>عنوان پایان نامه : ........................................................................................................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1604944" y="34496"/>
            <a:ext cx="1440160" cy="946232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sz="2000" dirty="0">
                <a:solidFill>
                  <a:schemeClr val="tx1"/>
                </a:solidFill>
                <a:cs typeface="+mj-cs"/>
              </a:rPr>
              <a:t>محدودیت ها و پیشنهادات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3117112" y="34496"/>
            <a:ext cx="1440160" cy="946232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lvl="0" algn="ctr" rtl="1"/>
            <a:r>
              <a:rPr lang="fa-IR" sz="2400" dirty="0">
                <a:solidFill>
                  <a:prstClr val="black"/>
                </a:solidFill>
                <a:cs typeface="B Titr"/>
              </a:rPr>
              <a:t>نتیجه‌گیری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4629280" y="34496"/>
            <a:ext cx="1440160" cy="946232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sz="2400" dirty="0">
                <a:solidFill>
                  <a:schemeClr val="tx1"/>
                </a:solidFill>
                <a:cs typeface="+mj-cs"/>
              </a:rPr>
              <a:t>یافته های پژوهش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6141448" y="34496"/>
            <a:ext cx="1440160" cy="946232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sz="2000" dirty="0">
                <a:solidFill>
                  <a:schemeClr val="tx1"/>
                </a:solidFill>
                <a:cs typeface="+mj-cs"/>
              </a:rPr>
              <a:t>روش شناسی پژوهش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7653616" y="34496"/>
            <a:ext cx="1440160" cy="946232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dirty="0">
                <a:solidFill>
                  <a:schemeClr val="tx1"/>
                </a:solidFill>
                <a:cs typeface="+mj-cs"/>
              </a:rPr>
              <a:t>اهداف، فرضیات و تعاریف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9165784" y="34496"/>
            <a:ext cx="1440160" cy="946232"/>
          </a:xfrm>
          <a:prstGeom prst="round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sz="2800" dirty="0">
                <a:solidFill>
                  <a:schemeClr val="tx1"/>
                </a:solidFill>
                <a:cs typeface="+mj-cs"/>
              </a:rPr>
              <a:t>کلیات پژوهش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604944" y="1216256"/>
            <a:ext cx="8991048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400" b="1" dirty="0">
                <a:solidFill>
                  <a:schemeClr val="bg1"/>
                </a:solidFill>
                <a:cs typeface="+mj-cs"/>
              </a:rPr>
              <a:t>پیشینه پژوهش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577752" y="2157982"/>
            <a:ext cx="9036496" cy="445506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400" b="1" dirty="0"/>
              <a:t>پژوهش های خارجی</a:t>
            </a:r>
          </a:p>
          <a:p>
            <a:pPr algn="just" rtl="1">
              <a:lnSpc>
                <a:spcPct val="200000"/>
              </a:lnSpc>
            </a:pPr>
            <a:r>
              <a:rPr lang="fa-IR" sz="2000" b="1" dirty="0">
                <a:cs typeface="B Nazanin" panose="00000400000000000000" pitchFamily="2" charset="-78"/>
              </a:rPr>
              <a:t>می‌توانید از این قالب پاورپوینت حرفه‌ای، با طراحی جذاب و ویرایش آسان، برای ارائه بهترین پروژه‌های تحصیلی خود در دوره‌های مختلف استفاده کنید. این قالب، با رعایت استانداردهای پذیرش پایان نامه و رساله در بسیاری از دانشگاه‌ها، شامل اسلایدهایی با سبک و قالب‌های متنوع می‌باشد که محتوای شما را با چیدمان مناسب به نمایش می‌گذارد. همچنین، از طریق قابلیت ویرایش آسان این قالب، می‌توانید آن را به سلیقه خود شخصی‌سازی کرده و از آن در جلسات دفاع، سمینارها و نمایش های دیگر نیز استفاده کنید.</a:t>
            </a:r>
          </a:p>
          <a:p>
            <a:pPr algn="just" rtl="1"/>
            <a:endParaRPr lang="fa-IR" sz="1950" b="1" dirty="0"/>
          </a:p>
        </p:txBody>
      </p:sp>
    </p:spTree>
    <p:extLst>
      <p:ext uri="{BB962C8B-B14F-4D97-AF65-F5344CB8AC3E}">
        <p14:creationId xmlns:p14="http://schemas.microsoft.com/office/powerpoint/2010/main" val="3866867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1559496" y="6480720"/>
            <a:ext cx="9036496" cy="3326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b="1" dirty="0">
                <a:solidFill>
                  <a:schemeClr val="tx1"/>
                </a:solidFill>
              </a:rPr>
              <a:t>عنوان پایان نامه : ........................................................................................................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1604944" y="34496"/>
            <a:ext cx="1440160" cy="946232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000" dirty="0">
                <a:solidFill>
                  <a:schemeClr val="tx1"/>
                </a:solidFill>
                <a:cs typeface="+mj-cs"/>
              </a:rPr>
              <a:t>محدودیت ها و پیشنهادات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3117112" y="34496"/>
            <a:ext cx="1440160" cy="946232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lvl="0" algn="ctr"/>
            <a:r>
              <a:rPr lang="fa-IR" sz="2400" dirty="0">
                <a:solidFill>
                  <a:prstClr val="black"/>
                </a:solidFill>
                <a:cs typeface="B Titr"/>
              </a:rPr>
              <a:t>نتیجه‌گیری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4629280" y="34496"/>
            <a:ext cx="1440160" cy="946232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400" dirty="0">
                <a:solidFill>
                  <a:schemeClr val="tx1"/>
                </a:solidFill>
                <a:cs typeface="+mj-cs"/>
              </a:rPr>
              <a:t>یافته های پژوهش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6141448" y="34496"/>
            <a:ext cx="1440160" cy="946232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000" dirty="0">
                <a:solidFill>
                  <a:schemeClr val="tx1"/>
                </a:solidFill>
                <a:cs typeface="+mj-cs"/>
              </a:rPr>
              <a:t>روش شناسی پژوهش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7653616" y="34496"/>
            <a:ext cx="1440160" cy="946232"/>
          </a:xfrm>
          <a:prstGeom prst="round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dirty="0">
                <a:solidFill>
                  <a:schemeClr val="tx1"/>
                </a:solidFill>
                <a:cs typeface="+mj-cs"/>
              </a:rPr>
              <a:t>اهداف، فرضیات و تعاریف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9165784" y="34496"/>
            <a:ext cx="1440160" cy="946232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800" dirty="0">
                <a:solidFill>
                  <a:schemeClr val="tx1"/>
                </a:solidFill>
                <a:cs typeface="+mj-cs"/>
              </a:rPr>
              <a:t>کلیات پژوهش</a:t>
            </a:r>
          </a:p>
        </p:txBody>
      </p:sp>
      <p:sp>
        <p:nvSpPr>
          <p:cNvPr id="2" name="Rounded Rectangle 1"/>
          <p:cNvSpPr/>
          <p:nvPr/>
        </p:nvSpPr>
        <p:spPr>
          <a:xfrm>
            <a:off x="2639616" y="1268760"/>
            <a:ext cx="6912768" cy="5040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400" dirty="0">
                <a:cs typeface="+mj-cs"/>
              </a:rPr>
              <a:t>اهداف پژوهش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2639616" y="1916832"/>
            <a:ext cx="6912768" cy="5040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400" dirty="0">
                <a:cs typeface="+mj-cs"/>
              </a:rPr>
              <a:t>فرضيه‏هاي پژوهش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2639616" y="2564904"/>
            <a:ext cx="6912768" cy="5040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400" dirty="0">
                <a:cs typeface="+mj-cs"/>
              </a:rPr>
              <a:t>تعریف نظری و عملیاتی واژه ها و مفاهیم پژوهش</a:t>
            </a:r>
          </a:p>
        </p:txBody>
      </p:sp>
    </p:spTree>
    <p:extLst>
      <p:ext uri="{BB962C8B-B14F-4D97-AF65-F5344CB8AC3E}">
        <p14:creationId xmlns:p14="http://schemas.microsoft.com/office/powerpoint/2010/main" val="1248894293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0" grpId="0" animBg="1"/>
      <p:bldP spid="16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2929</Words>
  <Application>Microsoft Office PowerPoint</Application>
  <PresentationFormat>Widescreen</PresentationFormat>
  <Paragraphs>309</Paragraphs>
  <Slides>31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6" baseType="lpstr">
      <vt:lpstr>Arial</vt:lpstr>
      <vt:lpstr>Calibri</vt:lpstr>
      <vt:lpstr>Calibri Light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2023-04-11T08:21:34Z</dcterms:created>
  <dcterms:modified xsi:type="dcterms:W3CDTF">2023-04-12T12:05:19Z</dcterms:modified>
</cp:coreProperties>
</file>